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7" r:id="rId4"/>
    <p:sldId id="266" r:id="rId5"/>
    <p:sldId id="265" r:id="rId6"/>
    <p:sldId id="258" r:id="rId7"/>
    <p:sldId id="261" r:id="rId8"/>
    <p:sldId id="262" r:id="rId9"/>
    <p:sldId id="263" r:id="rId10"/>
    <p:sldId id="264" r:id="rId11"/>
  </p:sldIdLst>
  <p:sldSz cx="9144000" cy="5143500" type="screen16x9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284C"/>
    <a:srgbClr val="C10B32"/>
    <a:srgbClr val="FE9202"/>
    <a:srgbClr val="FF0000"/>
    <a:srgbClr val="007033"/>
    <a:srgbClr val="00E6F2"/>
    <a:srgbClr val="FF015C"/>
    <a:srgbClr val="E50D79"/>
    <a:srgbClr val="CC0099"/>
    <a:srgbClr val="E210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4" d="100"/>
          <a:sy n="134" d="100"/>
        </p:scale>
        <p:origin x="14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631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529068"/>
            <a:ext cx="8229600" cy="1400423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rgbClr val="CE284C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0115" y="1960930"/>
            <a:ext cx="8229600" cy="763524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730" y="400254"/>
            <a:ext cx="8246070" cy="763524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CE284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197405"/>
            <a:ext cx="8246070" cy="3569857"/>
          </a:xfrm>
        </p:spPr>
        <p:txBody>
          <a:bodyPr/>
          <a:lstStyle>
            <a:lvl1pPr algn="l">
              <a:defRPr sz="2800">
                <a:solidFill>
                  <a:srgbClr val="002060"/>
                </a:solidFill>
              </a:defRPr>
            </a:lvl1pPr>
            <a:lvl2pPr algn="l">
              <a:defRPr>
                <a:solidFill>
                  <a:srgbClr val="002060"/>
                </a:solidFill>
              </a:defRPr>
            </a:lvl2pPr>
            <a:lvl3pPr algn="l">
              <a:defRPr>
                <a:solidFill>
                  <a:srgbClr val="002060"/>
                </a:solidFill>
              </a:defRPr>
            </a:lvl3pPr>
            <a:lvl4pPr algn="l">
              <a:defRPr>
                <a:solidFill>
                  <a:srgbClr val="002060"/>
                </a:solidFill>
              </a:defRPr>
            </a:lvl4pPr>
            <a:lvl5pPr algn="l"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76237"/>
            <a:ext cx="5947260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CE284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7405"/>
            <a:ext cx="5947260" cy="3576168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879" y="328707"/>
            <a:ext cx="8076896" cy="7635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CE284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488533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1960930"/>
            <a:ext cx="4040188" cy="2276294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488533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960930"/>
            <a:ext cx="4041775" cy="2276294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4.xml"/><Relationship Id="rId7" Type="http://schemas.openxmlformats.org/officeDocument/2006/relationships/image" Target="../media/image16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soma.lv/viedtema/inzenierzinibas/septita-klase/ka-iegust-uzkraj-un-parvers-energiju-05ef8bdb-96c8-428b-be8a-d5ac887d0918/test-2" TargetMode="External"/><Relationship Id="rId2" Type="http://schemas.openxmlformats.org/officeDocument/2006/relationships/hyperlink" Target="https://www.youtube.com/watch?v=Q0LBegPWzr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ordwall.net/resource/3848733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HoTK_Gqi2Q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youtube.com/watch?v=HciKU63dLt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youtube.com/watch?v=b7_ix42ghCQ" TargetMode="External"/><Relationship Id="rId5" Type="http://schemas.openxmlformats.org/officeDocument/2006/relationships/hyperlink" Target="https://www.youtube.com/watch?v=7_xdmzvCSw8" TargetMode="Externa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youtube.com/watch?v=nY06Bw5zh-k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gidonline.io/film/turbo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KUR RODAS ENERĢIJA 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Dabaszinības</a:t>
            </a:r>
            <a:r>
              <a:rPr lang="en-US"/>
              <a:t> 5. </a:t>
            </a:r>
            <a:r>
              <a:rPr lang="en-US" dirty="0" err="1"/>
              <a:t>klase</a:t>
            </a:r>
            <a:endParaRPr lang="en-US" dirty="0"/>
          </a:p>
          <a:p>
            <a:r>
              <a:rPr lang="en-US" dirty="0" err="1"/>
              <a:t>Skolotāja</a:t>
            </a:r>
            <a:r>
              <a:rPr lang="en-US" dirty="0"/>
              <a:t> Guna </a:t>
            </a:r>
            <a:r>
              <a:rPr lang="en-US" dirty="0" err="1"/>
              <a:t>Radzi</a:t>
            </a:r>
            <a:r>
              <a:rPr lang="lv-LV" dirty="0"/>
              <a:t>ņ</a:t>
            </a:r>
            <a:r>
              <a:rPr lang="en-US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DDABF5-F0AE-4EB1-88E7-FF581AEFDD80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70" y="508000"/>
            <a:ext cx="914400" cy="3825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659276-48CC-4AD2-A28C-924C6C0E6900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657350"/>
            <a:ext cx="1828800" cy="1828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C3DAC8E-F93D-4298-8F54-88D9A42E7A6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590800" y="1928813"/>
            <a:ext cx="6045200" cy="1285875"/>
          </a:xfrm>
          <a:prstGeom prst="rect">
            <a:avLst/>
          </a:prstGeom>
          <a:noFill/>
          <a:ln w="25400" cap="flat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3600" b="1">
                <a:solidFill>
                  <a:srgbClr val="5B5B5B"/>
                </a:solidFill>
              </a:rPr>
              <a:t>Nosauc visus 4 enerģijas avotus!</a:t>
            </a:r>
            <a:endParaRPr lang="lv-LV" sz="3600" b="1">
              <a:solidFill>
                <a:srgbClr val="5B5B5B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04756B-57DF-4398-9960-A952EAEA2EA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590800" y="4381500"/>
            <a:ext cx="6299200" cy="38259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  <a:endParaRPr lang="lv-LV" sz="1400">
              <a:solidFill>
                <a:srgbClr val="5B5B5B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3026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808225"/>
            <a:ext cx="8246070" cy="2959037"/>
          </a:xfrm>
        </p:spPr>
        <p:txBody>
          <a:bodyPr/>
          <a:lstStyle/>
          <a:p>
            <a:r>
              <a:rPr lang="lv-LV" b="1" dirty="0"/>
              <a:t>pārvietot ķermeņus</a:t>
            </a:r>
            <a:endParaRPr lang="en-US" b="1" dirty="0"/>
          </a:p>
          <a:p>
            <a:r>
              <a:rPr lang="lv-LV" b="1" dirty="0"/>
              <a:t>tos saspiest vai izstiept</a:t>
            </a:r>
            <a:endParaRPr lang="en-US" b="1" dirty="0"/>
          </a:p>
          <a:p>
            <a:r>
              <a:rPr lang="lv-LV" b="1" dirty="0"/>
              <a:t>sildīt un atdzesēt</a:t>
            </a:r>
            <a:endParaRPr lang="en-US" b="1" dirty="0"/>
          </a:p>
          <a:p>
            <a:r>
              <a:rPr lang="lv-LV" b="1" dirty="0"/>
              <a:t>kustēties</a:t>
            </a:r>
            <a:endParaRPr lang="en-US" dirty="0"/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74F4B9-E5C0-4995-BA2F-8BC374546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014" y="891995"/>
            <a:ext cx="8246070" cy="763524"/>
          </a:xfrm>
        </p:spPr>
        <p:txBody>
          <a:bodyPr>
            <a:normAutofit fontScale="90000"/>
          </a:bodyPr>
          <a:lstStyle/>
          <a:p>
            <a:r>
              <a:rPr lang="lv-LV" b="1" dirty="0"/>
              <a:t>Enerģija ir nepieciešama, lai ierīces un dzīvie organismi spētu darīt darbu – </a:t>
            </a:r>
            <a:br>
              <a:rPr lang="en-US" b="1" dirty="0"/>
            </a:b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916C7-DD32-41C4-BBEF-383EFCDA6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KAS IR </a:t>
            </a:r>
            <a:r>
              <a:rPr lang="en-US" dirty="0" err="1">
                <a:hlinkClick r:id="rId2"/>
              </a:rPr>
              <a:t>ENERĢIJA</a:t>
            </a:r>
            <a:r>
              <a:rPr lang="en-US" dirty="0">
                <a:hlinkClick r:id="rId2"/>
              </a:rPr>
              <a:t>?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7C90A-158F-438B-B485-421883D6B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hlinkClick r:id="rId3"/>
              </a:rPr>
              <a:t>Enerģijas</a:t>
            </a:r>
            <a:r>
              <a:rPr lang="en-US" dirty="0">
                <a:hlinkClick r:id="rId3"/>
              </a:rPr>
              <a:t> </a:t>
            </a:r>
            <a:r>
              <a:rPr lang="en-US" dirty="0" err="1">
                <a:hlinkClick r:id="rId3"/>
              </a:rPr>
              <a:t>veidi</a:t>
            </a:r>
            <a:r>
              <a:rPr lang="en-US" dirty="0">
                <a:hlinkClick r:id="rId3"/>
              </a:rPr>
              <a:t> no Soma.lv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517427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739290"/>
            <a:ext cx="5947260" cy="1068935"/>
          </a:xfrm>
        </p:spPr>
        <p:txBody>
          <a:bodyPr>
            <a:normAutofit fontScale="90000"/>
          </a:bodyPr>
          <a:lstStyle/>
          <a:p>
            <a:r>
              <a:rPr lang="lv-LV" dirty="0">
                <a:effectLst/>
              </a:rPr>
              <a:t>Enerģiju iegūst no enerģijas avotiem</a:t>
            </a:r>
            <a:br>
              <a:rPr lang="en-US" dirty="0">
                <a:effectLst/>
              </a:rPr>
            </a:b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D9E78BB-934A-407C-94CA-7679015ADB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260" y="1350110"/>
            <a:ext cx="5127180" cy="9632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EF1EE2-BD72-4723-A816-244F3AD64F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9768" b="47946"/>
          <a:stretch/>
        </p:blipFill>
        <p:spPr>
          <a:xfrm>
            <a:off x="143555" y="2716187"/>
            <a:ext cx="1985165" cy="16880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E5CA4F-CFE1-4097-A372-F059BD2290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558" t="1" r="34885" b="47946"/>
          <a:stretch/>
        </p:blipFill>
        <p:spPr>
          <a:xfrm>
            <a:off x="2281425" y="2716187"/>
            <a:ext cx="2137870" cy="16880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14A300-5D53-4471-AFD5-A8445E97F8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442" t="1" b="47945"/>
          <a:stretch/>
        </p:blipFill>
        <p:spPr>
          <a:xfrm>
            <a:off x="4572000" y="2716187"/>
            <a:ext cx="2137870" cy="16880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6A4E6F-7747-4458-9FAB-EC15CB7F14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946" r="67442"/>
          <a:stretch/>
        </p:blipFill>
        <p:spPr>
          <a:xfrm>
            <a:off x="6862575" y="2716187"/>
            <a:ext cx="2137870" cy="168802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6B8B9D2-E2E1-4A8E-BECA-99E36E87C2E5}"/>
              </a:ext>
            </a:extLst>
          </p:cNvPr>
          <p:cNvSpPr/>
          <p:nvPr/>
        </p:nvSpPr>
        <p:spPr>
          <a:xfrm>
            <a:off x="6798997" y="4557255"/>
            <a:ext cx="23653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KURINĀMAIS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BABDC5D-37C5-4CFD-8456-8C49BC56DD55}"/>
              </a:ext>
            </a:extLst>
          </p:cNvPr>
          <p:cNvSpPr/>
          <p:nvPr/>
        </p:nvSpPr>
        <p:spPr>
          <a:xfrm>
            <a:off x="4998689" y="4558725"/>
            <a:ext cx="13548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ŪDENS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7EDA7D-0C37-4D9B-9E81-F3A4345C4384}"/>
              </a:ext>
            </a:extLst>
          </p:cNvPr>
          <p:cNvSpPr/>
          <p:nvPr/>
        </p:nvSpPr>
        <p:spPr>
          <a:xfrm>
            <a:off x="2881322" y="4579320"/>
            <a:ext cx="93807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VĒJŠ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6FD674-1680-4A31-BE14-73C27AB4A4B4}"/>
              </a:ext>
            </a:extLst>
          </p:cNvPr>
          <p:cNvSpPr/>
          <p:nvPr/>
        </p:nvSpPr>
        <p:spPr>
          <a:xfrm>
            <a:off x="523111" y="4579320"/>
            <a:ext cx="12380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SAULE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60B8A2-87C1-439E-BB22-5300500CE9AC}"/>
              </a:ext>
            </a:extLst>
          </p:cNvPr>
          <p:cNvSpPr/>
          <p:nvPr/>
        </p:nvSpPr>
        <p:spPr>
          <a:xfrm>
            <a:off x="5598904" y="446901"/>
            <a:ext cx="30878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4"/>
              </a:rPr>
              <a:t>Saš</a:t>
            </a:r>
            <a:r>
              <a:rPr lang="lv-LV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4"/>
              </a:rPr>
              <a:t>ķ</a:t>
            </a:r>
            <a:r>
              <a:rPr lang="en-US" sz="32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4"/>
              </a:rPr>
              <a:t>iro</a:t>
            </a:r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4"/>
              </a:rPr>
              <a:t> </a:t>
            </a:r>
            <a:r>
              <a:rPr lang="en-US" sz="32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4"/>
              </a:rPr>
              <a:t>atbilstoši</a:t>
            </a:r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4"/>
              </a:rPr>
              <a:t>!</a:t>
            </a:r>
            <a:endParaRPr lang="en-U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05197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6" grpId="0"/>
      <p:bldP spid="17" grpId="0"/>
      <p:bldP spid="18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9E058-80AB-40C9-81F2-8B765DB44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 dirty="0"/>
          </a:p>
        </p:txBody>
      </p:sp>
      <p:pic>
        <p:nvPicPr>
          <p:cNvPr id="1026" name="Picture 2" descr="https://wordwall.net/resourceajax/qr?resourceType=activity&amp;id=38487334&amp;imagetype=png&amp;pixels=410">
            <a:extLst>
              <a:ext uri="{FF2B5EF4-FFF2-40B4-BE49-F238E27FC236}">
                <a16:creationId xmlns:a16="http://schemas.microsoft.com/office/drawing/2014/main" id="{27F3E30F-6B69-470F-8412-50CDB5F02A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62" y="1223169"/>
            <a:ext cx="3524250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596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4265" y="712303"/>
            <a:ext cx="8076896" cy="763525"/>
          </a:xfrm>
        </p:spPr>
        <p:txBody>
          <a:bodyPr>
            <a:normAutofit/>
          </a:bodyPr>
          <a:lstStyle/>
          <a:p>
            <a:r>
              <a:rPr lang="lv-LV" b="1" dirty="0">
                <a:effectLst/>
              </a:rPr>
              <a:t>Saules gaismas un siltuma </a:t>
            </a:r>
            <a:r>
              <a:rPr lang="lv-LV" dirty="0">
                <a:effectLst/>
              </a:rPr>
              <a:t>enerģija </a:t>
            </a:r>
            <a:r>
              <a:rPr lang="en-US" dirty="0">
                <a:effectLst/>
              </a:rPr>
              <a:t>…</a:t>
            </a:r>
            <a:endParaRPr lang="en-US" dirty="0"/>
          </a:p>
        </p:txBody>
      </p:sp>
      <p:pic>
        <p:nvPicPr>
          <p:cNvPr id="2050" name="Picture 2" descr="https://resources.cdn.uzdevumi.lv/ead21174-d917-4c53-8915-ee15898a62f9/shutterstock551198635side.jpg">
            <a:extLst>
              <a:ext uri="{FF2B5EF4-FFF2-40B4-BE49-F238E27FC236}">
                <a16:creationId xmlns:a16="http://schemas.microsoft.com/office/drawing/2014/main" id="{950243C8-E2C3-4A3A-9253-3E063C38E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1750"/>
            <a:ext cx="9144000" cy="229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3">
            <a:extLst>
              <a:ext uri="{FF2B5EF4-FFF2-40B4-BE49-F238E27FC236}">
                <a16:creationId xmlns:a16="http://schemas.microsoft.com/office/drawing/2014/main" id="{45670302-3BDD-4AE2-82D4-56BD50606DBE}"/>
              </a:ext>
            </a:extLst>
          </p:cNvPr>
          <p:cNvSpPr txBox="1">
            <a:spLocks/>
          </p:cNvSpPr>
          <p:nvPr/>
        </p:nvSpPr>
        <p:spPr>
          <a:xfrm>
            <a:off x="608532" y="1350110"/>
            <a:ext cx="8076896" cy="763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CE284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effectLst/>
              </a:rPr>
              <a:t>…</a:t>
            </a:r>
            <a:r>
              <a:rPr lang="lv-LV" dirty="0">
                <a:effectLst/>
              </a:rPr>
              <a:t>augu augšanu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6A287E-DE09-4282-9B56-7B9A05F9177D}"/>
              </a:ext>
            </a:extLst>
          </p:cNvPr>
          <p:cNvSpPr txBox="1"/>
          <p:nvPr/>
        </p:nvSpPr>
        <p:spPr>
          <a:xfrm>
            <a:off x="6404460" y="125787"/>
            <a:ext cx="2595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hlinkClick r:id="rId3"/>
              </a:rPr>
              <a:t>Īsi</a:t>
            </a:r>
            <a:r>
              <a:rPr lang="en-US" dirty="0">
                <a:hlinkClick r:id="rId3"/>
              </a:rPr>
              <a:t> par </a:t>
            </a:r>
            <a:r>
              <a:rPr lang="en-US" dirty="0" err="1">
                <a:hlinkClick r:id="rId3"/>
              </a:rPr>
              <a:t>sauli</a:t>
            </a:r>
            <a:endParaRPr lang="en-US" dirty="0"/>
          </a:p>
          <a:p>
            <a:r>
              <a:rPr lang="en-US" dirty="0" err="1">
                <a:hlinkClick r:id="rId4"/>
              </a:rPr>
              <a:t>Kā</a:t>
            </a:r>
            <a:r>
              <a:rPr lang="en-US" dirty="0">
                <a:hlinkClick r:id="rId4"/>
              </a:rPr>
              <a:t> </a:t>
            </a:r>
            <a:r>
              <a:rPr lang="en-US" dirty="0" err="1">
                <a:hlinkClick r:id="rId4"/>
              </a:rPr>
              <a:t>darbojas</a:t>
            </a:r>
            <a:r>
              <a:rPr lang="en-US" dirty="0">
                <a:hlinkClick r:id="rId4"/>
              </a:rPr>
              <a:t> </a:t>
            </a:r>
            <a:r>
              <a:rPr lang="en-US" dirty="0" err="1">
                <a:hlinkClick r:id="rId4"/>
              </a:rPr>
              <a:t>saules</a:t>
            </a:r>
            <a:r>
              <a:rPr lang="en-US" dirty="0">
                <a:hlinkClick r:id="rId4"/>
              </a:rPr>
              <a:t> pane</a:t>
            </a:r>
            <a:r>
              <a:rPr lang="lv-LV" dirty="0">
                <a:hlinkClick r:id="rId4"/>
              </a:rPr>
              <a:t>ļ</a:t>
            </a:r>
            <a:r>
              <a:rPr lang="en-US" dirty="0" err="1">
                <a:hlinkClick r:id="rId4"/>
              </a:rPr>
              <a:t>i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8C41C-42C0-4F22-9681-0A2B03A6A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b="1" dirty="0">
                <a:effectLst/>
              </a:rPr>
              <a:t>Vēja</a:t>
            </a:r>
            <a:r>
              <a:rPr lang="lv-LV" dirty="0">
                <a:effectLst/>
              </a:rPr>
              <a:t> radītā enerģija </a:t>
            </a:r>
            <a:r>
              <a:rPr lang="en-US" dirty="0">
                <a:effectLst/>
              </a:rPr>
              <a:t>…</a:t>
            </a:r>
            <a:endParaRPr lang="lv-LV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F48D686-9D3E-4222-84B7-0740A2C046F4}"/>
              </a:ext>
            </a:extLst>
          </p:cNvPr>
          <p:cNvSpPr txBox="1">
            <a:spLocks/>
          </p:cNvSpPr>
          <p:nvPr/>
        </p:nvSpPr>
        <p:spPr>
          <a:xfrm>
            <a:off x="536879" y="955824"/>
            <a:ext cx="8076896" cy="763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CE284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effectLst/>
              </a:rPr>
              <a:t>…</a:t>
            </a:r>
            <a:r>
              <a:rPr lang="lv-LV" dirty="0">
                <a:effectLst/>
              </a:rPr>
              <a:t>notur gaisā pūķi, nolauž koku</a:t>
            </a:r>
            <a:endParaRPr lang="lv-LV" dirty="0"/>
          </a:p>
        </p:txBody>
      </p:sp>
      <p:pic>
        <p:nvPicPr>
          <p:cNvPr id="3074" name="Picture 2" descr="https://resources.cdn.uzdevumi.lv/42369c7e-79ba-40ab-b496-516258c171af/shutterstock1728122875w1024.jpg">
            <a:extLst>
              <a:ext uri="{FF2B5EF4-FFF2-40B4-BE49-F238E27FC236}">
                <a16:creationId xmlns:a16="http://schemas.microsoft.com/office/drawing/2014/main" id="{38826720-4E18-4498-955F-2C91E4729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8" y="1776499"/>
            <a:ext cx="4359517" cy="325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resources.cdn.uzdevumi.lv/7a50d94f-c594-4417-a696-f34910772797/vejs%D0%B2%D0%B5%D1%82%D0%B5%D1%80wind1w1911.jpg">
            <a:extLst>
              <a:ext uri="{FF2B5EF4-FFF2-40B4-BE49-F238E27FC236}">
                <a16:creationId xmlns:a16="http://schemas.microsoft.com/office/drawing/2014/main" id="{5971B3BD-A13F-4BDE-9374-3E1BCBB8C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310" y="1760124"/>
            <a:ext cx="4886560" cy="327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resources.cdn.uzdevumi.lv/19ad3a0d-b36e-4103-93aa-e638b823ce6b/shutterstock1999332668w1017.jpg">
            <a:extLst>
              <a:ext uri="{FF2B5EF4-FFF2-40B4-BE49-F238E27FC236}">
                <a16:creationId xmlns:a16="http://schemas.microsoft.com/office/drawing/2014/main" id="{4EBEC946-A068-4EE0-A946-57DF9A302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905" y="1760124"/>
            <a:ext cx="4359517" cy="329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BF6CEA-977F-4F6A-9489-2DB23D60C332}"/>
              </a:ext>
            </a:extLst>
          </p:cNvPr>
          <p:cNvSpPr txBox="1"/>
          <p:nvPr/>
        </p:nvSpPr>
        <p:spPr>
          <a:xfrm>
            <a:off x="6404460" y="289105"/>
            <a:ext cx="23440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hlinkClick r:id="rId5"/>
              </a:rPr>
              <a:t>Senās</a:t>
            </a:r>
            <a:r>
              <a:rPr lang="en-US" dirty="0">
                <a:hlinkClick r:id="rId5"/>
              </a:rPr>
              <a:t> </a:t>
            </a:r>
            <a:r>
              <a:rPr lang="en-US" dirty="0" err="1">
                <a:hlinkClick r:id="rId5"/>
              </a:rPr>
              <a:t>vējdzirnavas</a:t>
            </a:r>
            <a:endParaRPr lang="en-US" dirty="0"/>
          </a:p>
          <a:p>
            <a:r>
              <a:rPr lang="en-US" dirty="0" err="1">
                <a:hlinkClick r:id="rId6"/>
              </a:rPr>
              <a:t>Modernās</a:t>
            </a:r>
            <a:r>
              <a:rPr lang="en-US" dirty="0">
                <a:hlinkClick r:id="rId6"/>
              </a:rPr>
              <a:t> </a:t>
            </a:r>
            <a:r>
              <a:rPr lang="en-US" dirty="0" err="1">
                <a:hlinkClick r:id="rId6"/>
              </a:rPr>
              <a:t>vējdzirnavas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44836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A9F3A-332F-4AC4-8069-10B949DF9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b="1" dirty="0">
                <a:effectLst/>
              </a:rPr>
              <a:t>Krītoša ūdens enerģija </a:t>
            </a:r>
            <a:r>
              <a:rPr lang="en-US" dirty="0">
                <a:effectLst/>
              </a:rPr>
              <a:t>…</a:t>
            </a:r>
            <a:endParaRPr lang="lv-LV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344FB8D-FA55-47EC-B7A1-F67A259B8BBC}"/>
              </a:ext>
            </a:extLst>
          </p:cNvPr>
          <p:cNvSpPr txBox="1">
            <a:spLocks/>
          </p:cNvSpPr>
          <p:nvPr/>
        </p:nvSpPr>
        <p:spPr>
          <a:xfrm>
            <a:off x="548054" y="891995"/>
            <a:ext cx="8076896" cy="763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CE284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effectLst/>
              </a:rPr>
              <a:t>…</a:t>
            </a:r>
            <a:r>
              <a:rPr lang="lv-LV" b="1" dirty="0">
                <a:effectLst/>
              </a:rPr>
              <a:t> </a:t>
            </a:r>
            <a:r>
              <a:rPr lang="lv-LV" dirty="0">
                <a:effectLst/>
              </a:rPr>
              <a:t>griež </a:t>
            </a:r>
            <a:r>
              <a:rPr lang="lv-LV" dirty="0">
                <a:effectLst/>
                <a:hlinkClick r:id="rId2"/>
              </a:rPr>
              <a:t>ūdens dzirnavas</a:t>
            </a:r>
            <a:endParaRPr lang="lv-LV" dirty="0"/>
          </a:p>
        </p:txBody>
      </p:sp>
      <p:pic>
        <p:nvPicPr>
          <p:cNvPr id="4098" name="Picture 2" descr="https://resources.cdn.uzdevumi.lv/90df294f-444d-4d68-b61a-8e8be09952e1/shutterstock659305987w1024.jpg">
            <a:extLst>
              <a:ext uri="{FF2B5EF4-FFF2-40B4-BE49-F238E27FC236}">
                <a16:creationId xmlns:a16="http://schemas.microsoft.com/office/drawing/2014/main" id="{CB209417-54C9-4376-B7E8-8F45DDA70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62" y="1675180"/>
            <a:ext cx="4275740" cy="319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resources.cdn.uzdevumi.lv/69432e9c-f01f-472f-a536-f82abad09815/shutterstock1666247038w1024.jpg">
            <a:extLst>
              <a:ext uri="{FF2B5EF4-FFF2-40B4-BE49-F238E27FC236}">
                <a16:creationId xmlns:a16="http://schemas.microsoft.com/office/drawing/2014/main" id="{8146786C-30E5-4EA8-8EF1-159D03488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880" y="1655520"/>
            <a:ext cx="4275740" cy="319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45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3444B-F5B3-437B-81D3-80734EE56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b="1" dirty="0">
                <a:effectLst/>
              </a:rPr>
              <a:t>Sadedzinot kurināmo</a:t>
            </a:r>
            <a:r>
              <a:rPr lang="lv-LV" dirty="0">
                <a:effectLst/>
              </a:rPr>
              <a:t>, iegūst </a:t>
            </a:r>
            <a:r>
              <a:rPr lang="en-US" dirty="0">
                <a:effectLst/>
              </a:rPr>
              <a:t>…</a:t>
            </a:r>
            <a:endParaRPr lang="lv-LV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3BEED13-1D93-433A-A411-5AD25D506A6C}"/>
              </a:ext>
            </a:extLst>
          </p:cNvPr>
          <p:cNvSpPr txBox="1">
            <a:spLocks/>
          </p:cNvSpPr>
          <p:nvPr/>
        </p:nvSpPr>
        <p:spPr>
          <a:xfrm>
            <a:off x="572234" y="1197405"/>
            <a:ext cx="8076896" cy="763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CE284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effectLst/>
              </a:rPr>
              <a:t>…</a:t>
            </a:r>
            <a:r>
              <a:rPr lang="lv-LV" dirty="0">
                <a:effectLst/>
              </a:rPr>
              <a:t>siltuma un gaismas enerģiju</a:t>
            </a:r>
            <a:endParaRPr lang="lv-LV" dirty="0"/>
          </a:p>
        </p:txBody>
      </p:sp>
      <p:pic>
        <p:nvPicPr>
          <p:cNvPr id="5122" name="Picture 2" descr="https://resources.cdn.uzdevumi.lv/eeca0b84-4425-4f5c-9cc6-019a865a2301/shutterstock1780215779.jpg">
            <a:extLst>
              <a:ext uri="{FF2B5EF4-FFF2-40B4-BE49-F238E27FC236}">
                <a16:creationId xmlns:a16="http://schemas.microsoft.com/office/drawing/2014/main" id="{8D7578B6-BDC4-493B-A14A-D7C614A9A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0" y="1960930"/>
            <a:ext cx="4039820" cy="302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resources.cdn.uzdevumi.lv/ce306458-003f-477a-97fd-d47ca46850ec/shutterstock639637042.jpg">
            <a:extLst>
              <a:ext uri="{FF2B5EF4-FFF2-40B4-BE49-F238E27FC236}">
                <a16:creationId xmlns:a16="http://schemas.microsoft.com/office/drawing/2014/main" id="{65FF72AB-3F46-492A-A232-600B0A450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957" y="1960930"/>
            <a:ext cx="3970330" cy="297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E83CA1-A248-490F-93C6-2EB7A3EFC69B}"/>
              </a:ext>
            </a:extLst>
          </p:cNvPr>
          <p:cNvSpPr txBox="1"/>
          <p:nvPr/>
        </p:nvSpPr>
        <p:spPr>
          <a:xfrm>
            <a:off x="6862575" y="281175"/>
            <a:ext cx="1527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TURBO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97355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5.1.3319"/>
  <p:tag name="SLIDO_PRESENTATION_ID" val="00000000-0000-0000-0000-000000000000"/>
  <p:tag name="SLIDO_EVENT_UUID" val="6ee85664-7f6d-4715-ae8c-7e635ce97c65"/>
  <p:tag name="SLIDO_EVENT_SECTION_UUID" val="f6045ffa-cc92-4705-90c6-71c137bcb0f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NjkwOTM2MzN9"/>
  <p:tag name="SLIDO_TYPE" val="SlidoPoll"/>
  <p:tag name="SLIDO_POLL_UUID" val="ca73e4a8-fd18-42af-8d94-0e868ce66834"/>
  <p:tag name="SLIDO_TIMELINE" val="W3sicG9sbFF1ZXN0aW9uVXVpZCI6Ijg3NWVmYjA4LTFkNjQtNDAyNC05OGU5LTNjMDE5MWI1NDA0ZiIsInNob3dSZXN1bHRzIjp0cnVlLCJzaG93Q29ycmVjdEFuc3dlcnMiOmZhbHNlLCJ2b3RpbmdMb2NrZWQiOmZhbHNlfV0=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Open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</Words>
  <Application>Microsoft Office PowerPoint</Application>
  <PresentationFormat>Slaidrāde ekrānā (16:9)</PresentationFormat>
  <Paragraphs>32</Paragraphs>
  <Slides>10</Slides>
  <Notes>1</Notes>
  <HiddenSlides>0</HiddenSlides>
  <MMClips>0</MMClips>
  <ScaleCrop>false</ScaleCrop>
  <HeadingPairs>
    <vt:vector size="6" baseType="variant">
      <vt:variant>
        <vt:lpstr>Lietotie fonti</vt:lpstr>
      </vt:variant>
      <vt:variant>
        <vt:i4>2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KUR RODAS ENERĢIJA ?</vt:lpstr>
      <vt:lpstr>Enerģija ir nepieciešama, lai ierīces un dzīvie organismi spētu darīt darbu –  </vt:lpstr>
      <vt:lpstr>KAS IR ENERĢIJA?</vt:lpstr>
      <vt:lpstr>Enerģiju iegūst no enerģijas avotiem </vt:lpstr>
      <vt:lpstr>PowerPoint prezentācija</vt:lpstr>
      <vt:lpstr>Saules gaismas un siltuma enerģija …</vt:lpstr>
      <vt:lpstr>Vēja radītā enerģija …</vt:lpstr>
      <vt:lpstr>Krītoša ūdens enerģija …</vt:lpstr>
      <vt:lpstr>Sadedzinot kurināmo, iegūst …</vt:lpstr>
      <vt:lpstr>PowerPoint prezentācija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2017-08-01T15:40:51Z</dcterms:created>
  <dcterms:modified xsi:type="dcterms:W3CDTF">2026-05-27T12:42:43Z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1.5.1.3319</vt:lpwstr>
  </property>
</Properties>
</file>