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0000">
              <a:srgbClr val="ffffff"/>
            </a:gs>
            <a:gs pos="100000">
              <a:srgbClr val="e9eaf2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1;p2"/>
          <p:cNvSpPr/>
          <p:nvPr/>
        </p:nvSpPr>
        <p:spPr>
          <a:xfrm rot="5400000">
            <a:off x="-301320" y="2166840"/>
            <a:ext cx="1415160" cy="8085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0000">
              <a:srgbClr val="ffffff"/>
            </a:gs>
            <a:gs pos="100000">
              <a:srgbClr val="e9eaf2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29;p6"/>
          <p:cNvSpPr/>
          <p:nvPr/>
        </p:nvSpPr>
        <p:spPr>
          <a:xfrm flipH="1">
            <a:off x="8685360" y="4674960"/>
            <a:ext cx="467640" cy="467640"/>
          </a:xfrm>
          <a:prstGeom prst="rtTriangle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Google Shape;30;p6"/>
          <p:cNvSpPr/>
          <p:nvPr/>
        </p:nvSpPr>
        <p:spPr>
          <a:xfrm rot="5400000">
            <a:off x="-99360" y="724680"/>
            <a:ext cx="467640" cy="2667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0000">
              <a:srgbClr val="ffffff"/>
            </a:gs>
            <a:gs pos="100000">
              <a:srgbClr val="e9eaf2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44;p8"/>
          <p:cNvSpPr/>
          <p:nvPr/>
        </p:nvSpPr>
        <p:spPr>
          <a:xfrm flipH="1">
            <a:off x="8685360" y="4674960"/>
            <a:ext cx="467640" cy="467640"/>
          </a:xfrm>
          <a:prstGeom prst="rtTriangle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Google Shape;45;p8"/>
          <p:cNvSpPr/>
          <p:nvPr/>
        </p:nvSpPr>
        <p:spPr>
          <a:xfrm rot="5400000">
            <a:off x="-99360" y="724680"/>
            <a:ext cx="467640" cy="2667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0000">
              <a:srgbClr val="ffffff"/>
            </a:gs>
            <a:gs pos="100000">
              <a:srgbClr val="e9eaf2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44;p8"/>
          <p:cNvSpPr/>
          <p:nvPr/>
        </p:nvSpPr>
        <p:spPr>
          <a:xfrm flipH="1">
            <a:off x="8685360" y="4674960"/>
            <a:ext cx="467640" cy="467640"/>
          </a:xfrm>
          <a:prstGeom prst="rtTriangle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Google Shape;45;p8"/>
          <p:cNvSpPr/>
          <p:nvPr/>
        </p:nvSpPr>
        <p:spPr>
          <a:xfrm rot="5400000">
            <a:off x="-99360" y="724680"/>
            <a:ext cx="467640" cy="2667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0000">
              <a:srgbClr val="00b5dd"/>
            </a:gs>
            <a:gs pos="100000">
              <a:srgbClr val="007bb9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7;p4"/>
          <p:cNvSpPr/>
          <p:nvPr/>
        </p:nvSpPr>
        <p:spPr>
          <a:xfrm flipH="1">
            <a:off x="8685360" y="4674960"/>
            <a:ext cx="467640" cy="467640"/>
          </a:xfrm>
          <a:prstGeom prst="rtTriangle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Google Shape;18;p4"/>
          <p:cNvSpPr/>
          <p:nvPr/>
        </p:nvSpPr>
        <p:spPr>
          <a:xfrm rot="5400000">
            <a:off x="-301320" y="927360"/>
            <a:ext cx="1415160" cy="80856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Google Shape;20;p4"/>
          <p:cNvSpPr/>
          <p:nvPr/>
        </p:nvSpPr>
        <p:spPr>
          <a:xfrm>
            <a:off x="19080" y="933840"/>
            <a:ext cx="529920" cy="6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8600" spc="-1" strike="noStrike">
                <a:solidFill>
                  <a:srgbClr val="007bb9"/>
                </a:solidFill>
                <a:latin typeface="Raleway"/>
                <a:ea typeface="Raleway"/>
              </a:rPr>
              <a:t>“</a:t>
            </a:r>
            <a:endParaRPr b="0" lang="en-US" sz="8600" spc="-1" strike="noStrike"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0000">
              <a:srgbClr val="ffffff"/>
            </a:gs>
            <a:gs pos="100000">
              <a:srgbClr val="e9eaf2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3;p5"/>
          <p:cNvSpPr/>
          <p:nvPr/>
        </p:nvSpPr>
        <p:spPr>
          <a:xfrm flipH="1">
            <a:off x="8685360" y="4674960"/>
            <a:ext cx="467640" cy="467640"/>
          </a:xfrm>
          <a:prstGeom prst="rtTriangle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24;p5"/>
          <p:cNvSpPr/>
          <p:nvPr/>
        </p:nvSpPr>
        <p:spPr>
          <a:xfrm rot="5400000">
            <a:off x="-99360" y="724680"/>
            <a:ext cx="467640" cy="2667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0000">
              <a:srgbClr val="ffffff"/>
            </a:gs>
            <a:gs pos="100000">
              <a:srgbClr val="e9eaf2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54;p10"/>
          <p:cNvSpPr/>
          <p:nvPr/>
        </p:nvSpPr>
        <p:spPr>
          <a:xfrm flipH="1">
            <a:off x="8685360" y="4674960"/>
            <a:ext cx="467640" cy="467640"/>
          </a:xfrm>
          <a:prstGeom prst="rtTriangle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0000">
              <a:srgbClr val="00b5dd"/>
            </a:gs>
            <a:gs pos="100000">
              <a:srgbClr val="007bb9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57;p11"/>
          <p:cNvSpPr/>
          <p:nvPr/>
        </p:nvSpPr>
        <p:spPr>
          <a:xfrm flipH="1">
            <a:off x="8685360" y="4674960"/>
            <a:ext cx="467640" cy="467640"/>
          </a:xfrm>
          <a:prstGeom prst="rtTriangle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0000">
              <a:srgbClr val="ffffff"/>
            </a:gs>
            <a:gs pos="100000">
              <a:srgbClr val="e9eaf2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6;p7"/>
          <p:cNvSpPr/>
          <p:nvPr/>
        </p:nvSpPr>
        <p:spPr>
          <a:xfrm flipH="1">
            <a:off x="8685360" y="4674960"/>
            <a:ext cx="467640" cy="467640"/>
          </a:xfrm>
          <a:prstGeom prst="rtTriangle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Google Shape;37;p7"/>
          <p:cNvSpPr/>
          <p:nvPr/>
        </p:nvSpPr>
        <p:spPr>
          <a:xfrm rot="5400000">
            <a:off x="-99360" y="724680"/>
            <a:ext cx="467640" cy="2667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hyperlink" Target="http://www.vgv.lv/" TargetMode="External"/><Relationship Id="rId3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vgv.lv/" TargetMode="External"/><Relationship Id="rId2" Type="http://schemas.openxmlformats.org/officeDocument/2006/relationships/hyperlink" Target="http://www.pdic.lt/%22%20%5Ct%20%22_blank" TargetMode="External"/><Relationship Id="rId3" Type="http://schemas.openxmlformats.org/officeDocument/2006/relationships/hyperlink" Target="http://www.folkuniversitetet.se/%22%20%5Ct%20%22_blank" TargetMode="External"/><Relationship Id="rId4" Type="http://schemas.openxmlformats.org/officeDocument/2006/relationships/hyperlink" Target="mailto:Ingmarie.rohdin@folkuniversitetet.se" TargetMode="External"/><Relationship Id="rId5" Type="http://schemas.openxmlformats.org/officeDocument/2006/relationships/hyperlink" Target="https://www.ewb.fi/" TargetMode="External"/><Relationship Id="rId6" Type="http://schemas.openxmlformats.org/officeDocument/2006/relationships/hyperlink" Target="mailto:info@ewb.fi" TargetMode="External"/><Relationship Id="rId7" Type="http://schemas.openxmlformats.org/officeDocument/2006/relationships/hyperlink" Target="mailto:sumita@ewb.fi" TargetMode="External"/><Relationship Id="rId8" Type="http://schemas.openxmlformats.org/officeDocument/2006/relationships/image" Target="../media/image6.png"/><Relationship Id="rId9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38;p12"/>
          <p:cNvSpPr/>
          <p:nvPr/>
        </p:nvSpPr>
        <p:spPr>
          <a:xfrm>
            <a:off x="2514600" y="387000"/>
            <a:ext cx="4114440" cy="15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" sz="4400" spc="-1" strike="noStrike">
                <a:solidFill>
                  <a:srgbClr val="007bb9"/>
                </a:solidFill>
                <a:latin typeface="Raleway Thin"/>
                <a:ea typeface="Raleway Thin"/>
              </a:rPr>
              <a:t> </a:t>
            </a:r>
            <a:r>
              <a:rPr b="1" lang="en" sz="4400" spc="-1" strike="noStrike">
                <a:solidFill>
                  <a:srgbClr val="007bb9"/>
                </a:solidFill>
                <a:latin typeface="Raleway Thin"/>
                <a:ea typeface="Raleway Thin"/>
              </a:rPr>
              <a:t>USE YOUR STRENGTH ! 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60" name="" descr=""/>
          <p:cNvPicPr/>
          <p:nvPr/>
        </p:nvPicPr>
        <p:blipFill>
          <a:blip r:embed="rId1"/>
          <a:stretch/>
        </p:blipFill>
        <p:spPr>
          <a:xfrm>
            <a:off x="1017000" y="1986840"/>
            <a:ext cx="3326040" cy="2127600"/>
          </a:xfrm>
          <a:prstGeom prst="rect">
            <a:avLst/>
          </a:prstGeom>
          <a:ln w="0">
            <a:noFill/>
          </a:ln>
        </p:spPr>
      </p:pic>
      <p:pic>
        <p:nvPicPr>
          <p:cNvPr id="361" name="" descr=""/>
          <p:cNvPicPr/>
          <p:nvPr/>
        </p:nvPicPr>
        <p:blipFill>
          <a:blip r:embed="rId2"/>
          <a:stretch/>
        </p:blipFill>
        <p:spPr>
          <a:xfrm>
            <a:off x="4343400" y="1986480"/>
            <a:ext cx="3964320" cy="1104840"/>
          </a:xfrm>
          <a:prstGeom prst="rect">
            <a:avLst/>
          </a:prstGeom>
          <a:ln w="0">
            <a:noFill/>
          </a:ln>
        </p:spPr>
      </p:pic>
      <p:pic>
        <p:nvPicPr>
          <p:cNvPr id="362" name="" descr=""/>
          <p:cNvPicPr/>
          <p:nvPr/>
        </p:nvPicPr>
        <p:blipFill>
          <a:blip r:embed="rId3"/>
          <a:stretch/>
        </p:blipFill>
        <p:spPr>
          <a:xfrm>
            <a:off x="4410360" y="3344040"/>
            <a:ext cx="2675880" cy="770400"/>
          </a:xfrm>
          <a:prstGeom prst="rect">
            <a:avLst/>
          </a:prstGeom>
          <a:ln w="0">
            <a:noFill/>
          </a:ln>
        </p:spPr>
      </p:pic>
      <p:pic>
        <p:nvPicPr>
          <p:cNvPr id="363" name="" descr=""/>
          <p:cNvPicPr/>
          <p:nvPr/>
        </p:nvPicPr>
        <p:blipFill>
          <a:blip r:embed="rId4"/>
          <a:stretch/>
        </p:blipFill>
        <p:spPr>
          <a:xfrm>
            <a:off x="7315200" y="3429000"/>
            <a:ext cx="1323360" cy="914040"/>
          </a:xfrm>
          <a:prstGeom prst="rect">
            <a:avLst/>
          </a:prstGeom>
          <a:ln w="0">
            <a:noFill/>
          </a:ln>
        </p:spPr>
      </p:pic>
      <p:pic>
        <p:nvPicPr>
          <p:cNvPr id="364" name="Google Shape;323;p14" descr=""/>
          <p:cNvPicPr/>
          <p:nvPr/>
        </p:nvPicPr>
        <p:blipFill>
          <a:blip r:embed="rId5"/>
          <a:stretch/>
        </p:blipFill>
        <p:spPr>
          <a:xfrm>
            <a:off x="2971800" y="3821040"/>
            <a:ext cx="4253040" cy="132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1014;p22"/>
          <p:cNvSpPr/>
          <p:nvPr/>
        </p:nvSpPr>
        <p:spPr>
          <a:xfrm>
            <a:off x="380880" y="380880"/>
            <a:ext cx="4753080" cy="101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n" sz="3000" spc="-1" strike="noStrike">
                <a:solidFill>
                  <a:srgbClr val="ffffff"/>
                </a:solidFill>
                <a:highlight>
                  <a:srgbClr val="00b5dd"/>
                </a:highlight>
                <a:latin typeface="Raleway Thin"/>
                <a:ea typeface="Raleway Thin"/>
              </a:rPr>
              <a:t>Thank You !</a:t>
            </a:r>
            <a:endParaRPr b="0" lang="en-US" sz="30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en-US" sz="3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200" spc="-1" strike="noStrike">
                <a:solidFill>
                  <a:srgbClr val="3a3f50"/>
                </a:solidFill>
                <a:highlight>
                  <a:srgbClr val="00b5dd"/>
                </a:highlight>
                <a:latin typeface="Barlow Light"/>
                <a:ea typeface="Barlow Light"/>
              </a:rPr>
              <a:t>Project Coordinator: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3a3f50"/>
                </a:solidFill>
                <a:highlight>
                  <a:srgbClr val="00b5dd"/>
                </a:highlight>
                <a:latin typeface="Barlow Light"/>
                <a:ea typeface="Barlow Light"/>
              </a:rPr>
              <a:t>Valmieras Gaujas krasta vidusskola – attīstības centrs, Leona Paegles iela 5/7, Valmiera, LV 4201, e-pasts vgv@valmiera.edu.lv, </a:t>
            </a:r>
            <a:r>
              <a:rPr b="0" lang="en" sz="1600" spc="-1" strike="noStrike" u="sng">
                <a:solidFill>
                  <a:srgbClr val="007bb9"/>
                </a:solidFill>
                <a:highlight>
                  <a:srgbClr val="00b5dd"/>
                </a:highlight>
                <a:uFillTx/>
                <a:latin typeface="Barlow Light"/>
                <a:ea typeface="Barlow Light"/>
                <a:hlinkClick r:id="rId2"/>
              </a:rPr>
              <a:t>www.vgv.lv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454" name="Google Shape;1015;p22"/>
          <p:cNvSpPr/>
          <p:nvPr/>
        </p:nvSpPr>
        <p:spPr>
          <a:xfrm>
            <a:off x="8649000" y="4636800"/>
            <a:ext cx="45576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007bb9"/>
                </a:solidFill>
                <a:latin typeface="Barlow Light"/>
                <a:ea typeface="Barlow Light"/>
              </a:rPr>
              <a:t>9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43;p13_0"/>
          <p:cNvSpPr/>
          <p:nvPr/>
        </p:nvSpPr>
        <p:spPr>
          <a:xfrm>
            <a:off x="457200" y="605520"/>
            <a:ext cx="5639760" cy="108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" sz="4400" spc="-1" strike="noStrike">
                <a:solidFill>
                  <a:srgbClr val="007bb9"/>
                </a:solidFill>
                <a:latin typeface="Raleway Thin"/>
                <a:ea typeface="Raleway Thin"/>
              </a:rPr>
              <a:t>Project Overview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6" name="Google Shape;345;p13_0"/>
          <p:cNvSpPr/>
          <p:nvPr/>
        </p:nvSpPr>
        <p:spPr>
          <a:xfrm>
            <a:off x="457200" y="1758960"/>
            <a:ext cx="8457840" cy="212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Name of Project : 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Use Your Strength !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	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	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	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	</a:t>
            </a:r>
            <a:r>
              <a:rPr b="1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Project No.:</a:t>
            </a:r>
            <a:r>
              <a:rPr b="1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 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NPAD-2019/10140</a:t>
            </a:r>
            <a:r>
              <a:rPr b="1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 </a:t>
            </a:r>
            <a:br/>
            <a:r>
              <a:rPr b="1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Implementation period:</a:t>
            </a:r>
            <a:r>
              <a:rPr b="1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 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08/2019 - 12/2020</a:t>
            </a:r>
            <a:r>
              <a:rPr b="1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 </a:t>
            </a:r>
            <a:r>
              <a:rPr b="1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	</a:t>
            </a:r>
            <a:r>
              <a:rPr b="1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	</a:t>
            </a:r>
            <a:r>
              <a:rPr b="1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	</a:t>
            </a:r>
            <a:r>
              <a:rPr b="1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Funding:</a:t>
            </a:r>
            <a:r>
              <a:rPr b="1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 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EUR 30,825.00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Project coordinating institution: 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Valmieras Gaujas krasta vidusskola – attīstības centrs, Leona Paegles iela 5/7, Valmiera, LV 4201, e-pasts vgv@valmiera.edu.lv, </a:t>
            </a:r>
            <a:r>
              <a:rPr b="0" lang="en" sz="1200" spc="-1" strike="noStrike" u="sng">
                <a:solidFill>
                  <a:srgbClr val="007bb9"/>
                </a:solidFill>
                <a:uFillTx/>
                <a:latin typeface="Barlow Light"/>
                <a:ea typeface="Barlow Light"/>
                <a:hlinkClick r:id="rId1"/>
              </a:rPr>
              <a:t>www.vgv.lv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Project partners: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 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Lithuania: 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Psichosocialines ir darbo integracijos centras (LT) Center for Psychosocial and Labor Integration Šilo g. 24, LT-04116 Vilnius </a:t>
            </a:r>
            <a:r>
              <a:rPr b="0" lang="en" sz="1200" spc="-1" strike="noStrike" u="sng">
                <a:solidFill>
                  <a:srgbClr val="007bb9"/>
                </a:solidFill>
                <a:uFillTx/>
                <a:latin typeface="Barlow Light"/>
                <a:ea typeface="Barlow Light"/>
                <a:hlinkClick r:id="rId2"/>
              </a:rPr>
              <a:t>http://www.pdic.lt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 Contact person Rūta Mackanienė ruta.elena@gmail.com 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Sweden: 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Folkuniversitetet Kristianstad Folkuniversitetet Föreningsgatan 1, 291 33 Kristianstad, Sweden Växel 044 – 20 76 40 </a:t>
            </a:r>
            <a:r>
              <a:rPr b="0" lang="en" sz="1200" spc="-1" strike="noStrike" u="sng">
                <a:solidFill>
                  <a:srgbClr val="007bb9"/>
                </a:solidFill>
                <a:uFillTx/>
                <a:latin typeface="Barlow Light"/>
                <a:ea typeface="Barlow Light"/>
                <a:hlinkClick r:id="rId3"/>
              </a:rPr>
              <a:t>www.folkuniversitetet.se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 Contact person : Ingmarie Rohdin</a:t>
            </a:r>
            <a:r>
              <a:rPr b="0" lang="en" sz="1200" spc="-1" strike="noStrike">
                <a:solidFill>
                  <a:srgbClr val="626262"/>
                </a:solidFill>
                <a:latin typeface="Barlow Light"/>
                <a:ea typeface="Barlow Light"/>
              </a:rPr>
              <a:t> </a:t>
            </a:r>
            <a:r>
              <a:rPr b="0" lang="en" sz="1200" spc="-1" strike="noStrike" u="sng">
                <a:solidFill>
                  <a:srgbClr val="007bb9"/>
                </a:solidFill>
                <a:uFillTx/>
                <a:latin typeface="Barlow Light"/>
                <a:ea typeface="Barlow Light"/>
                <a:hlinkClick r:id="rId4"/>
              </a:rPr>
              <a:t>Ingmarie.rohdin@folkuniversitetet.se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br/>
            <a:r>
              <a:rPr b="1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Finland: </a:t>
            </a:r>
            <a:r>
              <a:rPr b="0" lang="en-GB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Engineers Without Borders – Finland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 Tahtisadeaukio 2 A 12 , 00930, Helsinki, 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  <a:hlinkClick r:id="rId5"/>
              </a:rPr>
              <a:t>https://www.ewb.fi/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 , </a:t>
            </a:r>
            <a:r>
              <a:rPr b="0" lang="en" sz="1200" spc="-1" strike="noStrike" u="sng">
                <a:solidFill>
                  <a:srgbClr val="007bb9"/>
                </a:solidFill>
                <a:uFillTx/>
                <a:latin typeface="Barlow Light"/>
                <a:ea typeface="Barlow Light"/>
                <a:hlinkClick r:id="rId6"/>
              </a:rPr>
              <a:t>info@ewb.fi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 Contact person: Sumita Sahu, </a:t>
            </a:r>
            <a:r>
              <a:rPr b="0" lang="en" sz="1200" spc="-1" strike="noStrike" u="sng">
                <a:solidFill>
                  <a:srgbClr val="007bb9"/>
                </a:solidFill>
                <a:uFillTx/>
                <a:latin typeface="Barlow Light"/>
                <a:ea typeface="Barlow Light"/>
                <a:hlinkClick r:id="rId7"/>
              </a:rPr>
              <a:t>sumita@ewb.fi</a:t>
            </a:r>
            <a:r>
              <a:rPr b="0" lang="en" sz="1200" spc="-1" strike="noStrike">
                <a:solidFill>
                  <a:srgbClr val="3a3f50"/>
                </a:solidFill>
                <a:latin typeface="Barlow Light"/>
                <a:ea typeface="Barlow Light"/>
              </a:rPr>
              <a:t> </a:t>
            </a:r>
            <a:r>
              <a:rPr b="1" lang="en" sz="1800" spc="-1" strike="noStrike">
                <a:solidFill>
                  <a:srgbClr val="3a3f50"/>
                </a:solidFill>
                <a:latin typeface="Times New Roman"/>
                <a:ea typeface="Barlow Light"/>
              </a:rPr>
              <a:t> 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rgbClr val="3a3f50"/>
                </a:solidFill>
                <a:latin typeface="Times New Roman"/>
                <a:ea typeface="Barlow Light"/>
              </a:rPr>
              <a:t> 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67" name="Google Shape;346;p13_0"/>
          <p:cNvSpPr/>
          <p:nvPr/>
        </p:nvSpPr>
        <p:spPr>
          <a:xfrm>
            <a:off x="457200" y="4266000"/>
            <a:ext cx="8228520" cy="61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68" name="Google Shape;347;p13_0"/>
          <p:cNvSpPr/>
          <p:nvPr/>
        </p:nvSpPr>
        <p:spPr>
          <a:xfrm>
            <a:off x="8649000" y="4636800"/>
            <a:ext cx="45576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ffffff"/>
                </a:solidFill>
                <a:latin typeface="Barlow Light"/>
                <a:ea typeface="Barlow Light"/>
              </a:rPr>
              <a:t>1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369" name="" descr=""/>
          <p:cNvPicPr/>
          <p:nvPr/>
        </p:nvPicPr>
        <p:blipFill>
          <a:blip r:embed="rId8"/>
          <a:stretch/>
        </p:blipFill>
        <p:spPr>
          <a:xfrm>
            <a:off x="7315560" y="576360"/>
            <a:ext cx="1599840" cy="102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1020;p23"/>
          <p:cNvSpPr/>
          <p:nvPr/>
        </p:nvSpPr>
        <p:spPr>
          <a:xfrm>
            <a:off x="457200" y="605520"/>
            <a:ext cx="5639760" cy="108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" sz="4800" spc="-1" strike="noStrike">
                <a:solidFill>
                  <a:srgbClr val="007bb9"/>
                </a:solidFill>
                <a:latin typeface="Raleway Thin"/>
                <a:ea typeface="Raleway Thin"/>
              </a:rPr>
              <a:t>Project Goals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71" name="Google Shape;1021;p23"/>
          <p:cNvSpPr/>
          <p:nvPr/>
        </p:nvSpPr>
        <p:spPr>
          <a:xfrm>
            <a:off x="8649000" y="4636800"/>
            <a:ext cx="45576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ffffff"/>
                </a:solidFill>
                <a:latin typeface="Barlow Light"/>
                <a:ea typeface="Barlow Light"/>
              </a:rPr>
              <a:t>2</a:t>
            </a:r>
            <a:endParaRPr b="0" lang="en-US" sz="1200" spc="-1" strike="noStrike">
              <a:latin typeface="Arial"/>
            </a:endParaRPr>
          </a:p>
        </p:txBody>
      </p:sp>
      <p:grpSp>
        <p:nvGrpSpPr>
          <p:cNvPr id="372" name="Google Shape;1022;p23"/>
          <p:cNvGrpSpPr/>
          <p:nvPr/>
        </p:nvGrpSpPr>
        <p:grpSpPr>
          <a:xfrm>
            <a:off x="6027840" y="1785240"/>
            <a:ext cx="2887200" cy="2329560"/>
            <a:chOff x="6027840" y="1785240"/>
            <a:chExt cx="2887200" cy="2329560"/>
          </a:xfrm>
        </p:grpSpPr>
        <p:sp>
          <p:nvSpPr>
            <p:cNvPr id="373" name="Google Shape;1023;p23"/>
            <p:cNvSpPr/>
            <p:nvPr/>
          </p:nvSpPr>
          <p:spPr>
            <a:xfrm flipH="1" rot="10800000">
              <a:off x="6027840" y="1785240"/>
              <a:ext cx="2887200" cy="232956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Google Shape;1024;p23"/>
            <p:cNvSpPr/>
            <p:nvPr/>
          </p:nvSpPr>
          <p:spPr>
            <a:xfrm>
              <a:off x="6391080" y="2144160"/>
              <a:ext cx="2154240" cy="681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100" spc="-1" strike="noStrike">
                  <a:solidFill>
                    <a:srgbClr val="ffffff"/>
                  </a:solidFill>
                  <a:latin typeface="Barlow"/>
                  <a:ea typeface="Barlow"/>
                </a:rPr>
                <a:t>to plan and develop the next stage of the project - the development of new, innovative, ICT-based and learnable educational programs for adults.</a:t>
              </a:r>
              <a:endParaRPr b="0" lang="en-US" sz="11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375" name="Google Shape;1025;p23"/>
            <p:cNvSpPr/>
            <p:nvPr/>
          </p:nvSpPr>
          <p:spPr>
            <a:xfrm>
              <a:off x="6391080" y="2827080"/>
              <a:ext cx="2154240" cy="75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6" name="Google Shape;1030;p23"/>
          <p:cNvGrpSpPr/>
          <p:nvPr/>
        </p:nvGrpSpPr>
        <p:grpSpPr>
          <a:xfrm>
            <a:off x="2819520" y="1828800"/>
            <a:ext cx="3123720" cy="2285640"/>
            <a:chOff x="2819520" y="1828800"/>
            <a:chExt cx="3123720" cy="2285640"/>
          </a:xfrm>
        </p:grpSpPr>
        <p:sp>
          <p:nvSpPr>
            <p:cNvPr id="377" name="Google Shape;1031;p23_0"/>
            <p:cNvSpPr/>
            <p:nvPr/>
          </p:nvSpPr>
          <p:spPr>
            <a:xfrm>
              <a:off x="2819520" y="1828800"/>
              <a:ext cx="3123720" cy="228564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78" name="Google Shape;1032;p23_0"/>
            <p:cNvSpPr/>
            <p:nvPr/>
          </p:nvSpPr>
          <p:spPr>
            <a:xfrm>
              <a:off x="3178080" y="2181960"/>
              <a:ext cx="2515320" cy="66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000" spc="-1" strike="noStrike">
                  <a:solidFill>
                    <a:srgbClr val="ffffff"/>
                  </a:solidFill>
                  <a:latin typeface="Barlow"/>
                  <a:ea typeface="DejaVu Sans"/>
                </a:rPr>
                <a:t>promote the cooperation of the countries of the Baltic Sea region in the field of education through the cooperation of 4 partner organizations in order to gain international experience and adopt the best practices in planning the content of adult education based on the basic skills of lifelong learning,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379" name="Google Shape;1033;p23_0"/>
            <p:cNvSpPr/>
            <p:nvPr/>
          </p:nvSpPr>
          <p:spPr>
            <a:xfrm>
              <a:off x="3178080" y="2852280"/>
              <a:ext cx="2515320" cy="74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0" name="Google Shape;1026;p23_0"/>
          <p:cNvGrpSpPr/>
          <p:nvPr/>
        </p:nvGrpSpPr>
        <p:grpSpPr>
          <a:xfrm>
            <a:off x="314640" y="1687680"/>
            <a:ext cx="2428200" cy="2514240"/>
            <a:chOff x="314640" y="1687680"/>
            <a:chExt cx="2428200" cy="2514240"/>
          </a:xfrm>
        </p:grpSpPr>
        <p:sp>
          <p:nvSpPr>
            <p:cNvPr id="381" name="Google Shape;1027;p23_0"/>
            <p:cNvSpPr/>
            <p:nvPr/>
          </p:nvSpPr>
          <p:spPr>
            <a:xfrm>
              <a:off x="314640" y="1687680"/>
              <a:ext cx="2428200" cy="251424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" name="Google Shape;1028;p23_0"/>
            <p:cNvSpPr/>
            <p:nvPr/>
          </p:nvSpPr>
          <p:spPr>
            <a:xfrm>
              <a:off x="595440" y="2076120"/>
              <a:ext cx="1812240" cy="735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ct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1100" spc="-1" strike="noStrike">
                  <a:solidFill>
                    <a:srgbClr val="ffffff"/>
                  </a:solidFill>
                  <a:latin typeface="Barlow"/>
                  <a:ea typeface="Barlow"/>
                </a:rPr>
                <a:t>promote effective development of the project's member organizations by raising their professional level, management competencies, teachers and support staff;</a:t>
              </a:r>
              <a:endParaRPr b="0" lang="en-US" sz="1100" spc="-1" strike="noStrike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383" name="Google Shape;1029;p23_0"/>
            <p:cNvSpPr/>
            <p:nvPr/>
          </p:nvSpPr>
          <p:spPr>
            <a:xfrm>
              <a:off x="595440" y="2813760"/>
              <a:ext cx="1812240" cy="81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84" name="" descr=""/>
          <p:cNvPicPr/>
          <p:nvPr/>
        </p:nvPicPr>
        <p:blipFill>
          <a:blip r:embed="rId1"/>
          <a:stretch/>
        </p:blipFill>
        <p:spPr>
          <a:xfrm>
            <a:off x="7315920" y="576360"/>
            <a:ext cx="1599840" cy="1023480"/>
          </a:xfrm>
          <a:prstGeom prst="rect">
            <a:avLst/>
          </a:prstGeom>
          <a:ln w="0">
            <a:noFill/>
          </a:ln>
        </p:spPr>
      </p:pic>
      <p:sp>
        <p:nvSpPr>
          <p:cNvPr id="385" name=""/>
          <p:cNvSpPr/>
          <p:nvPr/>
        </p:nvSpPr>
        <p:spPr>
          <a:xfrm>
            <a:off x="228600" y="4343400"/>
            <a:ext cx="910656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3465a4"/>
                </a:solidFill>
                <a:latin typeface="Barlow"/>
              </a:rPr>
              <a:t>The idea of ​​the project – </a:t>
            </a:r>
            <a:r>
              <a:rPr b="1" lang="en-US" sz="1000" spc="-1" strike="noStrike">
                <a:solidFill>
                  <a:srgbClr val="b85c00"/>
                </a:solidFill>
                <a:latin typeface="Barlow"/>
              </a:rPr>
              <a:t>through the cooperation of 4 member states, to acquire knowledge and share good practice 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000" spc="-1" strike="noStrike">
                <a:solidFill>
                  <a:srgbClr val="b85c00"/>
                </a:solidFill>
                <a:latin typeface="Barlow"/>
              </a:rPr>
              <a:t>Examples  of how  to organize  adult education more effectively, based on the accepted competences of lifelong learning.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000" spc="-1" strike="noStrike">
                <a:solidFill>
                  <a:srgbClr val="b85c00"/>
                </a:solidFill>
                <a:latin typeface="Barlow"/>
              </a:rPr>
              <a:t>In-depth attention will be  paid to the use of ICT tools in education, so that adults from more remote regions and adults 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000" spc="-1" strike="noStrike">
                <a:solidFill>
                  <a:srgbClr val="b85c00"/>
                </a:solidFill>
                <a:latin typeface="Barlow"/>
              </a:rPr>
              <a:t>with special needs have equal  opportunities to learn the necessary learning content.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858;p19"/>
          <p:cNvSpPr/>
          <p:nvPr/>
        </p:nvSpPr>
        <p:spPr>
          <a:xfrm>
            <a:off x="457200" y="605520"/>
            <a:ext cx="5639760" cy="108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" sz="4400" spc="-1" strike="noStrike">
                <a:solidFill>
                  <a:srgbClr val="007bb9"/>
                </a:solidFill>
                <a:latin typeface="Raleway Thin"/>
                <a:ea typeface="Raleway Thin"/>
              </a:rPr>
              <a:t>Project Outcomes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87" name="Google Shape;860;p19"/>
          <p:cNvSpPr/>
          <p:nvPr/>
        </p:nvSpPr>
        <p:spPr>
          <a:xfrm>
            <a:off x="8649000" y="4636800"/>
            <a:ext cx="45576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ffffff"/>
                </a:solidFill>
                <a:latin typeface="Barlow Light"/>
                <a:ea typeface="Barlow Light"/>
              </a:rPr>
              <a:t>3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603360" y="1687680"/>
            <a:ext cx="3511440" cy="30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Organizations are able to implement more effective methods for adult education using ICT tools and approaches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Gained improvement working with different groups of adults, such as migrants, people with disabilities,elderly and others communities 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>
            <a:off x="4572000" y="1738440"/>
            <a:ext cx="4343040" cy="260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Partners learnt and shared about how to use and adapt the good practices and experiences in their daily works and co-ordinations.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" sz="1800" spc="-1" strike="noStrike">
                <a:solidFill>
                  <a:srgbClr val="3a3f50"/>
                </a:solidFill>
                <a:latin typeface="Barlow Light"/>
                <a:ea typeface="Barlow Light"/>
              </a:rPr>
              <a:t>Gained knowledge and informations to motivate adults to engage in non-formal education programs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90" name="" descr=""/>
          <p:cNvPicPr/>
          <p:nvPr/>
        </p:nvPicPr>
        <p:blipFill>
          <a:blip r:embed="rId1"/>
          <a:stretch/>
        </p:blipFill>
        <p:spPr>
          <a:xfrm>
            <a:off x="7316280" y="576360"/>
            <a:ext cx="1599840" cy="102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1700;p28_0"/>
          <p:cNvSpPr/>
          <p:nvPr/>
        </p:nvSpPr>
        <p:spPr>
          <a:xfrm>
            <a:off x="457200" y="605520"/>
            <a:ext cx="8457840" cy="108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0" lang="en" sz="4800" spc="-1" strike="noStrike">
                <a:solidFill>
                  <a:srgbClr val="007bb9"/>
                </a:solidFill>
                <a:latin typeface="Raleway Thin"/>
                <a:ea typeface="Raleway Thin"/>
              </a:rPr>
              <a:t>Project Timeline  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92" name="Google Shape;1701;p28_1"/>
          <p:cNvSpPr/>
          <p:nvPr/>
        </p:nvSpPr>
        <p:spPr>
          <a:xfrm>
            <a:off x="8649000" y="4636800"/>
            <a:ext cx="45576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ffffff"/>
                </a:solidFill>
                <a:latin typeface="Barlow Light"/>
                <a:ea typeface="Barlow Light"/>
              </a:rPr>
              <a:t>4</a:t>
            </a:r>
            <a:endParaRPr b="0" lang="en-US" sz="1200" spc="-1" strike="noStrike">
              <a:latin typeface="Arial"/>
            </a:endParaRPr>
          </a:p>
        </p:txBody>
      </p:sp>
      <p:grpSp>
        <p:nvGrpSpPr>
          <p:cNvPr id="393" name="Google Shape;1702;p28_1"/>
          <p:cNvGrpSpPr/>
          <p:nvPr/>
        </p:nvGrpSpPr>
        <p:grpSpPr>
          <a:xfrm>
            <a:off x="477000" y="1650240"/>
            <a:ext cx="2051280" cy="2587320"/>
            <a:chOff x="477000" y="1650240"/>
            <a:chExt cx="2051280" cy="2587320"/>
          </a:xfrm>
        </p:grpSpPr>
        <p:sp>
          <p:nvSpPr>
            <p:cNvPr id="394" name="Google Shape;1703;p28_1"/>
            <p:cNvSpPr/>
            <p:nvPr/>
          </p:nvSpPr>
          <p:spPr>
            <a:xfrm>
              <a:off x="1060560" y="1650240"/>
              <a:ext cx="696960" cy="26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800" spc="-1" strike="noStrike">
                  <a:solidFill>
                    <a:srgbClr val="007bb9"/>
                  </a:solidFill>
                  <a:latin typeface="Barlow"/>
                  <a:ea typeface="Barlow"/>
                </a:rPr>
                <a:t>Nov  2019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395" name="Google Shape;1704;p28_1"/>
            <p:cNvSpPr/>
            <p:nvPr/>
          </p:nvSpPr>
          <p:spPr>
            <a:xfrm>
              <a:off x="648720" y="2903760"/>
              <a:ext cx="1681560" cy="49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b">
              <a:noAutofit/>
            </a:bodyPr>
            <a:p>
              <a:pPr>
                <a:lnSpc>
                  <a:spcPct val="115000"/>
                </a:lnSpc>
                <a:tabLst>
                  <a:tab algn="l" pos="0"/>
                </a:tabLst>
              </a:pPr>
              <a:r>
                <a:rPr b="1" lang="en" sz="1200" spc="-1" strike="noStrike">
                  <a:solidFill>
                    <a:srgbClr val="007bb9"/>
                  </a:solidFill>
                  <a:latin typeface="Barlow"/>
                  <a:ea typeface="Barlow"/>
                </a:rPr>
                <a:t>Latvia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396" name="Google Shape;1705;p28_1"/>
            <p:cNvSpPr/>
            <p:nvPr/>
          </p:nvSpPr>
          <p:spPr>
            <a:xfrm>
              <a:off x="626400" y="3414240"/>
              <a:ext cx="1726920" cy="82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7bb9"/>
                  </a:solidFill>
                  <a:latin typeface="Barlow"/>
                  <a:ea typeface="Barlow"/>
                </a:rPr>
                <a:t>Visit to Valmiera 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397" name="Google Shape;1706;p28_1"/>
            <p:cNvSpPr/>
            <p:nvPr/>
          </p:nvSpPr>
          <p:spPr>
            <a:xfrm>
              <a:off x="1704600" y="1785960"/>
              <a:ext cx="802080" cy="828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b5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Google Shape;1707;p28_1"/>
            <p:cNvSpPr/>
            <p:nvPr/>
          </p:nvSpPr>
          <p:spPr>
            <a:xfrm flipH="1">
              <a:off x="476640" y="2469240"/>
              <a:ext cx="2050200" cy="15912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399" name="Google Shape;1708;p28_1"/>
            <p:cNvSpPr/>
            <p:nvPr/>
          </p:nvSpPr>
          <p:spPr>
            <a:xfrm>
              <a:off x="478080" y="2641320"/>
              <a:ext cx="2050200" cy="15912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0" name="Google Shape;1709;p28_1"/>
          <p:cNvGrpSpPr/>
          <p:nvPr/>
        </p:nvGrpSpPr>
        <p:grpSpPr>
          <a:xfrm>
            <a:off x="2387520" y="1650240"/>
            <a:ext cx="2051280" cy="2587320"/>
            <a:chOff x="2387520" y="1650240"/>
            <a:chExt cx="2051280" cy="2587320"/>
          </a:xfrm>
        </p:grpSpPr>
        <p:sp>
          <p:nvSpPr>
            <p:cNvPr id="401" name="Google Shape;1710;p28_1"/>
            <p:cNvSpPr/>
            <p:nvPr/>
          </p:nvSpPr>
          <p:spPr>
            <a:xfrm>
              <a:off x="2971440" y="1650240"/>
              <a:ext cx="696960" cy="26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800" spc="-1" strike="noStrike">
                  <a:solidFill>
                    <a:srgbClr val="007bb9"/>
                  </a:solidFill>
                  <a:latin typeface="Barlow"/>
                  <a:ea typeface="Barlow"/>
                </a:rPr>
                <a:t>January  2020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402" name="Google Shape;1711;p28_1"/>
            <p:cNvSpPr/>
            <p:nvPr/>
          </p:nvSpPr>
          <p:spPr>
            <a:xfrm>
              <a:off x="2559240" y="2903760"/>
              <a:ext cx="1681560" cy="49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b">
              <a:noAutofit/>
            </a:bodyPr>
            <a:p>
              <a:pPr>
                <a:lnSpc>
                  <a:spcPct val="115000"/>
                </a:lnSpc>
                <a:tabLst>
                  <a:tab algn="l" pos="0"/>
                </a:tabLst>
              </a:pPr>
              <a:r>
                <a:rPr b="1" lang="en" sz="1200" spc="-1" strike="noStrike">
                  <a:solidFill>
                    <a:srgbClr val="007bb9"/>
                  </a:solidFill>
                  <a:latin typeface="Barlow"/>
                  <a:ea typeface="Barlow"/>
                </a:rPr>
                <a:t>Lithuania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403" name="Google Shape;1712;p28_1"/>
            <p:cNvSpPr/>
            <p:nvPr/>
          </p:nvSpPr>
          <p:spPr>
            <a:xfrm>
              <a:off x="2536920" y="3414240"/>
              <a:ext cx="1726920" cy="82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7bb9"/>
                  </a:solidFill>
                  <a:latin typeface="Barlow"/>
                  <a:ea typeface="Barlow"/>
                </a:rPr>
                <a:t>Visit to Vilnus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404" name="Google Shape;1713;p28_1"/>
            <p:cNvSpPr/>
            <p:nvPr/>
          </p:nvSpPr>
          <p:spPr>
            <a:xfrm>
              <a:off x="3615120" y="1785960"/>
              <a:ext cx="802080" cy="828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b5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" name="Google Shape;1714;p28_1"/>
            <p:cNvSpPr/>
            <p:nvPr/>
          </p:nvSpPr>
          <p:spPr>
            <a:xfrm flipH="1">
              <a:off x="2387160" y="2469240"/>
              <a:ext cx="2050200" cy="15912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406" name="Google Shape;1715;p28_1"/>
            <p:cNvSpPr/>
            <p:nvPr/>
          </p:nvSpPr>
          <p:spPr>
            <a:xfrm>
              <a:off x="2388600" y="2641320"/>
              <a:ext cx="2050200" cy="15912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7" name="Google Shape;1716;p28_1"/>
          <p:cNvGrpSpPr/>
          <p:nvPr/>
        </p:nvGrpSpPr>
        <p:grpSpPr>
          <a:xfrm>
            <a:off x="4301280" y="1649520"/>
            <a:ext cx="2051280" cy="2587320"/>
            <a:chOff x="4301280" y="1649520"/>
            <a:chExt cx="2051280" cy="2587320"/>
          </a:xfrm>
        </p:grpSpPr>
        <p:sp>
          <p:nvSpPr>
            <p:cNvPr id="408" name="Google Shape;1717;p28_1"/>
            <p:cNvSpPr/>
            <p:nvPr/>
          </p:nvSpPr>
          <p:spPr>
            <a:xfrm>
              <a:off x="4885200" y="1649520"/>
              <a:ext cx="696960" cy="26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800" spc="-1" strike="noStrike">
                  <a:solidFill>
                    <a:srgbClr val="757b89"/>
                  </a:solidFill>
                  <a:latin typeface="Barlow"/>
                  <a:ea typeface="Barlow"/>
                </a:rPr>
                <a:t>April  2022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409" name="Google Shape;1718;p28_1"/>
            <p:cNvSpPr/>
            <p:nvPr/>
          </p:nvSpPr>
          <p:spPr>
            <a:xfrm>
              <a:off x="4473000" y="2902680"/>
              <a:ext cx="1681560" cy="49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b">
              <a:noAutofit/>
            </a:bodyPr>
            <a:p>
              <a:pPr>
                <a:lnSpc>
                  <a:spcPct val="115000"/>
                </a:lnSpc>
                <a:tabLst>
                  <a:tab algn="l" pos="0"/>
                </a:tabLst>
              </a:pPr>
              <a:r>
                <a:rPr b="1" lang="en" sz="1200" spc="-1" strike="noStrike">
                  <a:solidFill>
                    <a:srgbClr val="757b89"/>
                  </a:solidFill>
                  <a:latin typeface="Barlow"/>
                  <a:ea typeface="Barlow"/>
                </a:rPr>
                <a:t>Finland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410" name="Google Shape;1719;p28_1"/>
            <p:cNvSpPr/>
            <p:nvPr/>
          </p:nvSpPr>
          <p:spPr>
            <a:xfrm>
              <a:off x="4450680" y="3413520"/>
              <a:ext cx="1726920" cy="82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757b89"/>
                  </a:solidFill>
                  <a:latin typeface="Barlow"/>
                  <a:ea typeface="Barlow"/>
                </a:rPr>
                <a:t>Visit to Helsinki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411" name="Google Shape;1720;p28_1"/>
            <p:cNvSpPr/>
            <p:nvPr/>
          </p:nvSpPr>
          <p:spPr>
            <a:xfrm>
              <a:off x="5528880" y="1785240"/>
              <a:ext cx="802080" cy="828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dadce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" name="Google Shape;1721;p28_1"/>
            <p:cNvSpPr/>
            <p:nvPr/>
          </p:nvSpPr>
          <p:spPr>
            <a:xfrm flipH="1">
              <a:off x="4300920" y="2468520"/>
              <a:ext cx="2050200" cy="15912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413" name="Google Shape;1722;p28_1"/>
            <p:cNvSpPr/>
            <p:nvPr/>
          </p:nvSpPr>
          <p:spPr>
            <a:xfrm>
              <a:off x="4302360" y="2640600"/>
              <a:ext cx="2050200" cy="15912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4" name="Google Shape;1723;p28_3"/>
          <p:cNvGrpSpPr/>
          <p:nvPr/>
        </p:nvGrpSpPr>
        <p:grpSpPr>
          <a:xfrm>
            <a:off x="6216480" y="1649520"/>
            <a:ext cx="2051640" cy="2587320"/>
            <a:chOff x="6216480" y="1649520"/>
            <a:chExt cx="2051640" cy="2587320"/>
          </a:xfrm>
        </p:grpSpPr>
        <p:sp>
          <p:nvSpPr>
            <p:cNvPr id="415" name="Google Shape;1724;p28_3"/>
            <p:cNvSpPr/>
            <p:nvPr/>
          </p:nvSpPr>
          <p:spPr>
            <a:xfrm>
              <a:off x="6800400" y="1649520"/>
              <a:ext cx="696960" cy="26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800" spc="-1" strike="noStrike">
                  <a:solidFill>
                    <a:srgbClr val="757b89"/>
                  </a:solidFill>
                  <a:latin typeface="Barlow"/>
                  <a:ea typeface="Barlow"/>
                </a:rPr>
                <a:t>May  2022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416" name="Google Shape;1725;p28_3"/>
            <p:cNvSpPr/>
            <p:nvPr/>
          </p:nvSpPr>
          <p:spPr>
            <a:xfrm>
              <a:off x="6388560" y="2902680"/>
              <a:ext cx="1681560" cy="49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b">
              <a:noAutofit/>
            </a:bodyPr>
            <a:p>
              <a:pPr>
                <a:lnSpc>
                  <a:spcPct val="115000"/>
                </a:lnSpc>
                <a:tabLst>
                  <a:tab algn="l" pos="0"/>
                </a:tabLst>
              </a:pPr>
              <a:r>
                <a:rPr b="1" lang="en" sz="1200" spc="-1" strike="noStrike">
                  <a:solidFill>
                    <a:srgbClr val="757b89"/>
                  </a:solidFill>
                  <a:latin typeface="Barlow"/>
                  <a:ea typeface="Barlow"/>
                </a:rPr>
                <a:t>Sweden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417" name="Google Shape;1726;p28_3"/>
            <p:cNvSpPr/>
            <p:nvPr/>
          </p:nvSpPr>
          <p:spPr>
            <a:xfrm>
              <a:off x="6365880" y="3413520"/>
              <a:ext cx="1726920" cy="82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757b89"/>
                  </a:solidFill>
                  <a:latin typeface="Barlow"/>
                  <a:ea typeface="Barlow"/>
                </a:rPr>
                <a:t>Visit to Kristinstad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418" name="Google Shape;1727;p28_3"/>
            <p:cNvSpPr/>
            <p:nvPr/>
          </p:nvSpPr>
          <p:spPr>
            <a:xfrm>
              <a:off x="7444440" y="1785240"/>
              <a:ext cx="802080" cy="828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dadce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" name="Google Shape;1728;p28_3"/>
            <p:cNvSpPr/>
            <p:nvPr/>
          </p:nvSpPr>
          <p:spPr>
            <a:xfrm flipH="1">
              <a:off x="6216120" y="2468520"/>
              <a:ext cx="2050200" cy="15912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420" name="Google Shape;1729;p28_3"/>
            <p:cNvSpPr/>
            <p:nvPr/>
          </p:nvSpPr>
          <p:spPr>
            <a:xfrm>
              <a:off x="6217920" y="2640600"/>
              <a:ext cx="2050200" cy="15912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1" name="Google Shape;1723;p28_4"/>
          <p:cNvGrpSpPr/>
          <p:nvPr/>
        </p:nvGrpSpPr>
        <p:grpSpPr>
          <a:xfrm>
            <a:off x="6216840" y="1649520"/>
            <a:ext cx="2051640" cy="2587320"/>
            <a:chOff x="6216840" y="1649520"/>
            <a:chExt cx="2051640" cy="2587320"/>
          </a:xfrm>
        </p:grpSpPr>
        <p:sp>
          <p:nvSpPr>
            <p:cNvPr id="422" name="Google Shape;1724;p28_4"/>
            <p:cNvSpPr/>
            <p:nvPr/>
          </p:nvSpPr>
          <p:spPr>
            <a:xfrm>
              <a:off x="6800760" y="1649520"/>
              <a:ext cx="696960" cy="26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 algn="r"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800" spc="-1" strike="noStrike">
                  <a:solidFill>
                    <a:srgbClr val="757b89"/>
                  </a:solidFill>
                  <a:latin typeface="Barlow"/>
                  <a:ea typeface="Barlow"/>
                </a:rPr>
                <a:t>May  2022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423" name="Google Shape;1725;p28_4"/>
            <p:cNvSpPr/>
            <p:nvPr/>
          </p:nvSpPr>
          <p:spPr>
            <a:xfrm>
              <a:off x="6388920" y="2902680"/>
              <a:ext cx="1681560" cy="49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b">
              <a:noAutofit/>
            </a:bodyPr>
            <a:p>
              <a:pPr>
                <a:lnSpc>
                  <a:spcPct val="115000"/>
                </a:lnSpc>
                <a:tabLst>
                  <a:tab algn="l" pos="0"/>
                </a:tabLst>
              </a:pPr>
              <a:r>
                <a:rPr b="1" lang="en" sz="1200" spc="-1" strike="noStrike">
                  <a:solidFill>
                    <a:srgbClr val="757b89"/>
                  </a:solidFill>
                  <a:latin typeface="Barlow"/>
                  <a:ea typeface="Barlow"/>
                </a:rPr>
                <a:t>Sweden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424" name="Google Shape;1726;p28_4"/>
            <p:cNvSpPr/>
            <p:nvPr/>
          </p:nvSpPr>
          <p:spPr>
            <a:xfrm>
              <a:off x="6366240" y="3413520"/>
              <a:ext cx="1726920" cy="82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noAutofit/>
            </a:bodyPr>
            <a:p>
              <a:pPr>
                <a:lnSpc>
                  <a:spcPct val="115000"/>
                </a:lnSpc>
                <a:spcAft>
                  <a:spcPts val="1599"/>
                </a:spcAft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757b89"/>
                  </a:solidFill>
                  <a:latin typeface="Barlow"/>
                  <a:ea typeface="Barlow"/>
                </a:rPr>
                <a:t>Visit to Kristinstad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425" name="Google Shape;1727;p28_4"/>
            <p:cNvSpPr/>
            <p:nvPr/>
          </p:nvSpPr>
          <p:spPr>
            <a:xfrm>
              <a:off x="7444800" y="1785240"/>
              <a:ext cx="802080" cy="828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dadce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Google Shape;1728;p28_4"/>
            <p:cNvSpPr/>
            <p:nvPr/>
          </p:nvSpPr>
          <p:spPr>
            <a:xfrm flipH="1">
              <a:off x="6216480" y="2468520"/>
              <a:ext cx="2050200" cy="15912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427" name="Google Shape;1729;p28_4"/>
            <p:cNvSpPr/>
            <p:nvPr/>
          </p:nvSpPr>
          <p:spPr>
            <a:xfrm>
              <a:off x="6218280" y="2640600"/>
              <a:ext cx="2050200" cy="15912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428" name="" descr=""/>
          <p:cNvPicPr/>
          <p:nvPr/>
        </p:nvPicPr>
        <p:blipFill>
          <a:blip r:embed="rId1"/>
          <a:stretch/>
        </p:blipFill>
        <p:spPr>
          <a:xfrm>
            <a:off x="7316640" y="576360"/>
            <a:ext cx="1599840" cy="102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594;p17_0"/>
          <p:cNvSpPr/>
          <p:nvPr/>
        </p:nvSpPr>
        <p:spPr>
          <a:xfrm>
            <a:off x="457200" y="605520"/>
            <a:ext cx="6858000" cy="76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" sz="4400" spc="-1" strike="noStrike">
                <a:solidFill>
                  <a:srgbClr val="007bb9"/>
                </a:solidFill>
                <a:latin typeface="Raleway Thin"/>
                <a:ea typeface="Raleway Thin"/>
              </a:rPr>
              <a:t>Mobility In Latvia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0" name="Google Shape;595;p17_0"/>
          <p:cNvSpPr/>
          <p:nvPr/>
        </p:nvSpPr>
        <p:spPr>
          <a:xfrm>
            <a:off x="303840" y="1474920"/>
            <a:ext cx="5639760" cy="26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601"/>
              </a:spcBef>
            </a:pPr>
            <a:r>
              <a:rPr b="1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Interesting programs in Latvia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601"/>
              </a:spcBef>
            </a:pPr>
            <a:endParaRPr b="0" lang="en-US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It is the first international trip for project partners. </a:t>
            </a:r>
            <a:endParaRPr b="0" lang="en-US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The participants visited the University of Applied Sciences </a:t>
            </a:r>
            <a:endParaRPr b="0" lang="en-US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in Vidzeme, the Valmiera Development Agency, the Latvian Employment Agency, and the BUTS training center.</a:t>
            </a:r>
            <a:endParaRPr b="0" lang="en-US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Attended practical trainings about different X, Y and Z </a:t>
            </a:r>
            <a:endParaRPr b="0" lang="en-US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generations and their attitude to work and life values. </a:t>
            </a:r>
            <a:endParaRPr b="0" lang="en-US" sz="15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Participants visited  employement offices and learnt more about skills gap, jobs oppertinites and other challenges.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601"/>
              </a:spcBef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431" name="Google Shape;596;p17_0"/>
          <p:cNvSpPr/>
          <p:nvPr/>
        </p:nvSpPr>
        <p:spPr>
          <a:xfrm>
            <a:off x="8649000" y="4636800"/>
            <a:ext cx="45576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ffffff"/>
                </a:solidFill>
                <a:latin typeface="Barlow Light"/>
                <a:ea typeface="Barlow Light"/>
              </a:rPr>
              <a:t>5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432" name="" descr=""/>
          <p:cNvPicPr/>
          <p:nvPr/>
        </p:nvPicPr>
        <p:blipFill>
          <a:blip r:embed="rId1"/>
          <a:stretch/>
        </p:blipFill>
        <p:spPr>
          <a:xfrm>
            <a:off x="5715000" y="1371600"/>
            <a:ext cx="3200400" cy="2743200"/>
          </a:xfrm>
          <a:prstGeom prst="rect">
            <a:avLst/>
          </a:prstGeom>
          <a:ln w="0">
            <a:noFill/>
          </a:ln>
        </p:spPr>
      </p:pic>
      <p:pic>
        <p:nvPicPr>
          <p:cNvPr id="433" name="" descr=""/>
          <p:cNvPicPr/>
          <p:nvPr/>
        </p:nvPicPr>
        <p:blipFill>
          <a:blip r:embed="rId2"/>
          <a:stretch/>
        </p:blipFill>
        <p:spPr>
          <a:xfrm>
            <a:off x="7315200" y="228600"/>
            <a:ext cx="1600200" cy="1023840"/>
          </a:xfrm>
          <a:prstGeom prst="rect">
            <a:avLst/>
          </a:prstGeom>
          <a:ln w="0">
            <a:noFill/>
          </a:ln>
        </p:spPr>
      </p:pic>
      <p:pic>
        <p:nvPicPr>
          <p:cNvPr id="434" name="" descr=""/>
          <p:cNvPicPr/>
          <p:nvPr/>
        </p:nvPicPr>
        <p:blipFill>
          <a:blip r:embed="rId3"/>
          <a:stretch/>
        </p:blipFill>
        <p:spPr>
          <a:xfrm>
            <a:off x="5715000" y="4232520"/>
            <a:ext cx="2743200" cy="79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594;p17"/>
          <p:cNvSpPr/>
          <p:nvPr/>
        </p:nvSpPr>
        <p:spPr>
          <a:xfrm>
            <a:off x="457200" y="605520"/>
            <a:ext cx="6858000" cy="76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" sz="4400" spc="-1" strike="noStrike">
                <a:solidFill>
                  <a:srgbClr val="007bb9"/>
                </a:solidFill>
                <a:latin typeface="Raleway Thin"/>
                <a:ea typeface="Raleway Thin"/>
              </a:rPr>
              <a:t>Mobility In Lithuania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6" name="Google Shape;595;p17"/>
          <p:cNvSpPr/>
          <p:nvPr/>
        </p:nvSpPr>
        <p:spPr>
          <a:xfrm>
            <a:off x="457200" y="1371600"/>
            <a:ext cx="5639760" cy="326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601"/>
              </a:spcBef>
            </a:pPr>
            <a:r>
              <a:rPr b="1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Interesting programs in Lithuania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601"/>
              </a:spcBef>
            </a:pPr>
            <a:endParaRPr b="0" lang="en-US" sz="15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Participants visited and particiated "Zidinio" adult education gymnasium, psychologist and motivational training activities.</a:t>
            </a:r>
            <a:endParaRPr b="0" lang="en-US" sz="1500" spc="-1" strike="noStrike">
              <a:latin typeface="Times New Roman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Participants got opperttunities to learn different Zirmunai vocational training programs and activities.</a:t>
            </a:r>
            <a:endParaRPr b="0" lang="en-US" sz="1500" spc="-1" strike="noStrike">
              <a:latin typeface="Times New Roman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They also learnt innovative method in VIGORA simulation  </a:t>
            </a:r>
            <a:endParaRPr b="0" lang="en-US" sz="1500" spc="-1" strike="noStrike">
              <a:latin typeface="Times New Roman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Participants had explored different art therapy techniques </a:t>
            </a:r>
            <a:endParaRPr b="0" lang="en-US" sz="1500" spc="-1" strike="noStrike">
              <a:latin typeface="Times New Roman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Partcipants had also wonderful city trip to Trakai education and cultural programs .</a:t>
            </a:r>
            <a:endParaRPr b="0" lang="en-US" sz="1500" spc="-1" strike="noStrike">
              <a:latin typeface="Times New Roman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Participants also got oppertunity to make Kibina Litnuanian national food</a:t>
            </a:r>
            <a:endParaRPr b="0" lang="en-US" sz="1500" spc="-1" strike="noStrike">
              <a:latin typeface="Times New Roman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500" spc="-1" strike="noStrike">
              <a:latin typeface="Times New Roman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500" spc="-1" strike="noStrike"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601"/>
              </a:spcBef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437" name="Google Shape;596;p17"/>
          <p:cNvSpPr/>
          <p:nvPr/>
        </p:nvSpPr>
        <p:spPr>
          <a:xfrm>
            <a:off x="8649000" y="4636800"/>
            <a:ext cx="45576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ffffff"/>
                </a:solidFill>
                <a:latin typeface="Barlow Light"/>
                <a:ea typeface="Barlow Light"/>
              </a:rPr>
              <a:t>6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438" name="" descr=""/>
          <p:cNvPicPr/>
          <p:nvPr/>
        </p:nvPicPr>
        <p:blipFill>
          <a:blip r:embed="rId1"/>
          <a:stretch/>
        </p:blipFill>
        <p:spPr>
          <a:xfrm>
            <a:off x="7316640" y="576360"/>
            <a:ext cx="1600200" cy="1023840"/>
          </a:xfrm>
          <a:prstGeom prst="rect">
            <a:avLst/>
          </a:prstGeom>
          <a:ln w="0">
            <a:noFill/>
          </a:ln>
        </p:spPr>
      </p:pic>
      <p:pic>
        <p:nvPicPr>
          <p:cNvPr id="439" name="" descr=""/>
          <p:cNvPicPr/>
          <p:nvPr/>
        </p:nvPicPr>
        <p:blipFill>
          <a:blip r:embed="rId2"/>
          <a:stretch/>
        </p:blipFill>
        <p:spPr>
          <a:xfrm>
            <a:off x="5943600" y="1771560"/>
            <a:ext cx="3200400" cy="2114640"/>
          </a:xfrm>
          <a:prstGeom prst="rect">
            <a:avLst/>
          </a:prstGeom>
          <a:ln w="0">
            <a:noFill/>
          </a:ln>
        </p:spPr>
      </p:pic>
      <p:pic>
        <p:nvPicPr>
          <p:cNvPr id="440" name="" descr=""/>
          <p:cNvPicPr/>
          <p:nvPr/>
        </p:nvPicPr>
        <p:blipFill>
          <a:blip r:embed="rId3"/>
          <a:stretch/>
        </p:blipFill>
        <p:spPr>
          <a:xfrm>
            <a:off x="6172200" y="4114800"/>
            <a:ext cx="1551960" cy="91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594;p17_1"/>
          <p:cNvSpPr/>
          <p:nvPr/>
        </p:nvSpPr>
        <p:spPr>
          <a:xfrm>
            <a:off x="457200" y="605520"/>
            <a:ext cx="6858000" cy="76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" sz="4400" spc="-1" strike="noStrike">
                <a:solidFill>
                  <a:srgbClr val="007bb9"/>
                </a:solidFill>
                <a:latin typeface="Raleway Thin"/>
                <a:ea typeface="Raleway Thin"/>
              </a:rPr>
              <a:t>Mobility In Finland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2" name="Google Shape;595;p17_1"/>
          <p:cNvSpPr/>
          <p:nvPr/>
        </p:nvSpPr>
        <p:spPr>
          <a:xfrm>
            <a:off x="303840" y="1246320"/>
            <a:ext cx="5639760" cy="37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601"/>
              </a:spcBef>
            </a:pPr>
            <a:r>
              <a:rPr b="1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Interesting programs in Finland </a:t>
            </a:r>
            <a:endParaRPr b="0" lang="en-US" sz="1500" spc="-1" strike="noStrike">
              <a:latin typeface="Barlow Light"/>
            </a:endParaRPr>
          </a:p>
          <a:p>
            <a:pPr>
              <a:lnSpc>
                <a:spcPct val="110000"/>
              </a:lnSpc>
              <a:spcBef>
                <a:spcPts val="601"/>
              </a:spcBef>
            </a:pP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Visited the women's aid local organization "Nice Heart "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Visited Finnish university of applied sciences Haaga Helia  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Learnt about modern and roboto controlled the central 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library of Helsinki "Oodi", 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Got oppertunity to visit Education Hub Helsinki and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 </a:t>
            </a: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interacted with Edtech startups 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Visited experience center of the international company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 </a:t>
            </a: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and Finnish Brand "Fazer".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Attended a practical training "SDG learning with EWBs" 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with “Dome Upcycling”, during which participants created various handicrafts from secondary raw materials 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Practiced Jooga in Finnish forest and enjoyed Finnish Sauna </a:t>
            </a: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33333"/>
                </a:solidFill>
                <a:latin typeface="Barlow Light"/>
                <a:ea typeface="Barlow Light"/>
              </a:rPr>
              <a:t>Visited Suomenlinna fort and Finnish national museum</a:t>
            </a:r>
            <a:endParaRPr b="0" lang="en-US" sz="1500" spc="-1" strike="noStrike">
              <a:latin typeface="Barlow Light"/>
            </a:endParaRPr>
          </a:p>
          <a:p>
            <a:pPr>
              <a:lnSpc>
                <a:spcPct val="110000"/>
              </a:lnSpc>
            </a:pPr>
            <a:endParaRPr b="0" lang="en-US" sz="1500" spc="-1" strike="noStrike">
              <a:latin typeface="Barlow Light"/>
            </a:endParaRPr>
          </a:p>
          <a:p>
            <a:pPr>
              <a:lnSpc>
                <a:spcPct val="110000"/>
              </a:lnSpc>
            </a:pPr>
            <a:endParaRPr b="0" lang="en-US" sz="1500" spc="-1" strike="noStrike">
              <a:latin typeface="Barlow Light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1500" spc="-1" strike="noStrike">
              <a:latin typeface="Barlow Light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1500" spc="-1" strike="noStrike">
              <a:latin typeface="Barlow Light"/>
            </a:endParaRPr>
          </a:p>
        </p:txBody>
      </p:sp>
      <p:sp>
        <p:nvSpPr>
          <p:cNvPr id="443" name="Google Shape;596;p17_1"/>
          <p:cNvSpPr/>
          <p:nvPr/>
        </p:nvSpPr>
        <p:spPr>
          <a:xfrm>
            <a:off x="8649000" y="4636800"/>
            <a:ext cx="45576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ffffff"/>
                </a:solidFill>
                <a:latin typeface="Barlow Light"/>
                <a:ea typeface="Barlow Light"/>
              </a:rPr>
              <a:t>7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444" name="" descr=""/>
          <p:cNvPicPr/>
          <p:nvPr/>
        </p:nvPicPr>
        <p:blipFill>
          <a:blip r:embed="rId1"/>
          <a:stretch/>
        </p:blipFill>
        <p:spPr>
          <a:xfrm>
            <a:off x="7315200" y="228600"/>
            <a:ext cx="1600200" cy="1023840"/>
          </a:xfrm>
          <a:prstGeom prst="rect">
            <a:avLst/>
          </a:prstGeom>
          <a:ln w="0">
            <a:noFill/>
          </a:ln>
        </p:spPr>
      </p:pic>
      <p:pic>
        <p:nvPicPr>
          <p:cNvPr id="445" name="" descr=""/>
          <p:cNvPicPr/>
          <p:nvPr/>
        </p:nvPicPr>
        <p:blipFill>
          <a:blip r:embed="rId2"/>
          <a:stretch/>
        </p:blipFill>
        <p:spPr>
          <a:xfrm>
            <a:off x="5486400" y="1371600"/>
            <a:ext cx="3429000" cy="2491920"/>
          </a:xfrm>
          <a:prstGeom prst="rect">
            <a:avLst/>
          </a:prstGeom>
          <a:ln w="0">
            <a:noFill/>
          </a:ln>
        </p:spPr>
      </p:pic>
      <p:pic>
        <p:nvPicPr>
          <p:cNvPr id="446" name="Google Shape;323;p14_0" descr=""/>
          <p:cNvPicPr/>
          <p:nvPr/>
        </p:nvPicPr>
        <p:blipFill>
          <a:blip r:embed="rId3"/>
          <a:stretch/>
        </p:blipFill>
        <p:spPr>
          <a:xfrm>
            <a:off x="5701680" y="3863520"/>
            <a:ext cx="3213720" cy="112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594;p17_2"/>
          <p:cNvSpPr/>
          <p:nvPr/>
        </p:nvSpPr>
        <p:spPr>
          <a:xfrm>
            <a:off x="457200" y="605520"/>
            <a:ext cx="6858000" cy="76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" sz="4400" spc="-1" strike="noStrike">
                <a:solidFill>
                  <a:srgbClr val="007bb9"/>
                </a:solidFill>
                <a:latin typeface="Raleway Thin"/>
                <a:ea typeface="Raleway Thin"/>
              </a:rPr>
              <a:t>Mobility In Sweden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8" name="Google Shape;595;p17_2"/>
          <p:cNvSpPr/>
          <p:nvPr/>
        </p:nvSpPr>
        <p:spPr>
          <a:xfrm>
            <a:off x="303840" y="1246320"/>
            <a:ext cx="5639760" cy="37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601"/>
              </a:spcBef>
            </a:pPr>
            <a:r>
              <a:rPr b="1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Interesting programs in Sweden</a:t>
            </a:r>
            <a:endParaRPr b="0" lang="en-US" sz="1500" spc="-1" strike="noStrike">
              <a:latin typeface="Barlow Light"/>
            </a:endParaRPr>
          </a:p>
          <a:p>
            <a:pPr>
              <a:lnSpc>
                <a:spcPct val="110000"/>
              </a:lnSpc>
              <a:spcBef>
                <a:spcPts val="601"/>
              </a:spcBef>
            </a:pPr>
            <a:endParaRPr b="0" lang="en-US" sz="1500" spc="-1" strike="noStrike">
              <a:latin typeface="Barlow Light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Participants visited Folk universitetet to understand life long learning programs, adult education system in Sweden as well as different  pedagogic method for refuges , adult education and intgration with Swedish job market and life. </a:t>
            </a:r>
            <a:endParaRPr b="0" lang="en-US" sz="1500" spc="-1" strike="noStrike">
              <a:latin typeface="Times New Roman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Particpants also attended workshop on Naturum Culture program and INAB projects.</a:t>
            </a:r>
            <a:endParaRPr b="0" lang="en-US" sz="1500" spc="-1" strike="noStrike">
              <a:latin typeface="Times New Roman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Particpants visted SFI prohrams and had interaction with  </a:t>
            </a: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students and teachers.</a:t>
            </a:r>
            <a:endParaRPr b="0" lang="en-US" sz="15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Participants met local NGO related with adult support and education especially for women.</a:t>
            </a:r>
            <a:r>
              <a:rPr b="0" lang="en" sz="1500" spc="-1" strike="noStrike">
                <a:solidFill>
                  <a:srgbClr val="3a3f50"/>
                </a:solidFill>
                <a:latin typeface="Barlow Light"/>
                <a:ea typeface="Barlow Light"/>
              </a:rPr>
              <a:t> 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601"/>
              </a:spcBef>
            </a:pPr>
            <a:endParaRPr b="0" lang="en-US" sz="1500" spc="-1" strike="noStrike">
              <a:latin typeface="Barlow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500" spc="-1" strike="noStrike">
              <a:latin typeface="Barlow Light"/>
            </a:endParaRPr>
          </a:p>
          <a:p>
            <a:pPr>
              <a:lnSpc>
                <a:spcPct val="110000"/>
              </a:lnSpc>
            </a:pPr>
            <a:endParaRPr b="0" lang="en-US" sz="1500" spc="-1" strike="noStrike">
              <a:latin typeface="Barlow Light"/>
            </a:endParaRPr>
          </a:p>
          <a:p>
            <a:pPr>
              <a:lnSpc>
                <a:spcPct val="110000"/>
              </a:lnSpc>
            </a:pPr>
            <a:endParaRPr b="0" lang="en-US" sz="1500" spc="-1" strike="noStrike">
              <a:latin typeface="Barlow Light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1500" spc="-1" strike="noStrike">
              <a:latin typeface="Barlow Light"/>
            </a:endParaRPr>
          </a:p>
          <a:p>
            <a:pPr>
              <a:lnSpc>
                <a:spcPct val="11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1500" spc="-1" strike="noStrike">
              <a:latin typeface="Barlow Light"/>
            </a:endParaRPr>
          </a:p>
        </p:txBody>
      </p:sp>
      <p:sp>
        <p:nvSpPr>
          <p:cNvPr id="449" name="Google Shape;596;p17_2"/>
          <p:cNvSpPr/>
          <p:nvPr/>
        </p:nvSpPr>
        <p:spPr>
          <a:xfrm>
            <a:off x="8649000" y="4636800"/>
            <a:ext cx="45576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ffffff"/>
                </a:solidFill>
                <a:latin typeface="Barlow Light"/>
                <a:ea typeface="Barlow Light"/>
              </a:rPr>
              <a:t>8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450" name="" descr=""/>
          <p:cNvPicPr/>
          <p:nvPr/>
        </p:nvPicPr>
        <p:blipFill>
          <a:blip r:embed="rId1"/>
          <a:stretch/>
        </p:blipFill>
        <p:spPr>
          <a:xfrm>
            <a:off x="7315200" y="228600"/>
            <a:ext cx="1600200" cy="1023840"/>
          </a:xfrm>
          <a:prstGeom prst="rect">
            <a:avLst/>
          </a:prstGeom>
          <a:ln w="0">
            <a:noFill/>
          </a:ln>
        </p:spPr>
      </p:pic>
      <p:pic>
        <p:nvPicPr>
          <p:cNvPr id="451" name="" descr=""/>
          <p:cNvPicPr/>
          <p:nvPr/>
        </p:nvPicPr>
        <p:blipFill>
          <a:blip r:embed="rId2"/>
          <a:stretch/>
        </p:blipFill>
        <p:spPr>
          <a:xfrm>
            <a:off x="5943600" y="1371600"/>
            <a:ext cx="2990160" cy="2057400"/>
          </a:xfrm>
          <a:prstGeom prst="rect">
            <a:avLst/>
          </a:prstGeom>
          <a:ln w="0">
            <a:noFill/>
          </a:ln>
        </p:spPr>
      </p:pic>
      <p:pic>
        <p:nvPicPr>
          <p:cNvPr id="452" name="" descr=""/>
          <p:cNvPicPr/>
          <p:nvPr/>
        </p:nvPicPr>
        <p:blipFill>
          <a:blip r:embed="rId3"/>
          <a:stretch/>
        </p:blipFill>
        <p:spPr>
          <a:xfrm>
            <a:off x="6010920" y="3801600"/>
            <a:ext cx="2675880" cy="77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Application>LibreOffice/7.1.3.2$Windows_x86 LibreOffice_project/47f78053abe362b9384784d31a6e56f8511eb1c1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2022-07-03T12:54:17Z</dcterms:modified>
  <cp:revision>41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