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1" r:id="rId4"/>
    <p:sldId id="260" r:id="rId5"/>
    <p:sldId id="270" r:id="rId6"/>
    <p:sldId id="262" r:id="rId7"/>
    <p:sldId id="269" r:id="rId8"/>
    <p:sldId id="266" r:id="rId9"/>
    <p:sldId id="263" r:id="rId10"/>
    <p:sldId id="264" r:id="rId11"/>
    <p:sldId id="265" r:id="rId12"/>
    <p:sldId id="271" r:id="rId13"/>
    <p:sldId id="272" r:id="rId14"/>
    <p:sldId id="273" r:id="rId15"/>
    <p:sldId id="275" r:id="rId16"/>
    <p:sldId id="268" r:id="rId17"/>
    <p:sldId id="276" r:id="rId18"/>
    <p:sldId id="277" r:id="rId19"/>
    <p:sldId id="278" r:id="rId20"/>
    <p:sldId id="279" r:id="rId21"/>
    <p:sldId id="280" r:id="rId22"/>
    <p:sldId id="281" r:id="rId23"/>
    <p:sldId id="28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F0AD"/>
    <a:srgbClr val="CAFB99"/>
    <a:srgbClr val="CCFF33"/>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Destaqu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18" autoAdjust="0"/>
    <p:restoredTop sz="94660"/>
  </p:normalViewPr>
  <p:slideViewPr>
    <p:cSldViewPr snapToGrid="0">
      <p:cViewPr varScale="1">
        <p:scale>
          <a:sx n="114" d="100"/>
          <a:sy n="114"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790469-1348-4FC4-974A-65CA0448DCBB}"/>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en-GB"/>
          </a:p>
        </p:txBody>
      </p:sp>
      <p:sp>
        <p:nvSpPr>
          <p:cNvPr id="3" name="Subtítulo 2">
            <a:extLst>
              <a:ext uri="{FF2B5EF4-FFF2-40B4-BE49-F238E27FC236}">
                <a16:creationId xmlns:a16="http://schemas.microsoft.com/office/drawing/2014/main" id="{754F9E8E-B964-4592-9A5E-2D40352951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GB"/>
          </a:p>
        </p:txBody>
      </p:sp>
      <p:sp>
        <p:nvSpPr>
          <p:cNvPr id="4" name="Marcador de Posição da Data 3">
            <a:extLst>
              <a:ext uri="{FF2B5EF4-FFF2-40B4-BE49-F238E27FC236}">
                <a16:creationId xmlns:a16="http://schemas.microsoft.com/office/drawing/2014/main" id="{E65F953B-7BE7-42D7-8646-0F3B31C9542F}"/>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5" name="Marcador de Posição do Rodapé 4">
            <a:extLst>
              <a:ext uri="{FF2B5EF4-FFF2-40B4-BE49-F238E27FC236}">
                <a16:creationId xmlns:a16="http://schemas.microsoft.com/office/drawing/2014/main" id="{73CD1DC4-D32C-426D-B13F-A5D1317E38C7}"/>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D1EDA070-B08E-474E-8E13-45FF5A4D400B}"/>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3282262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1DAB97-5827-494E-ABA3-6B270363F4A7}"/>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e Texto Vertical 2">
            <a:extLst>
              <a:ext uri="{FF2B5EF4-FFF2-40B4-BE49-F238E27FC236}">
                <a16:creationId xmlns:a16="http://schemas.microsoft.com/office/drawing/2014/main" id="{3A52B186-5E3D-4C17-A9F8-AB8E443662EA}"/>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36A05B7D-6EFE-4741-868B-B762362E053F}"/>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5" name="Marcador de Posição do Rodapé 4">
            <a:extLst>
              <a:ext uri="{FF2B5EF4-FFF2-40B4-BE49-F238E27FC236}">
                <a16:creationId xmlns:a16="http://schemas.microsoft.com/office/drawing/2014/main" id="{2F34F76C-1F8D-4C7E-B84B-032CA5E53665}"/>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CDAB85A5-9BB7-402D-AC2B-471BABB895A8}"/>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3443976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43951FA-43E6-4766-B849-D6F1762646F0}"/>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en-GB"/>
          </a:p>
        </p:txBody>
      </p:sp>
      <p:sp>
        <p:nvSpPr>
          <p:cNvPr id="3" name="Marcador de Posição de Texto Vertical 2">
            <a:extLst>
              <a:ext uri="{FF2B5EF4-FFF2-40B4-BE49-F238E27FC236}">
                <a16:creationId xmlns:a16="http://schemas.microsoft.com/office/drawing/2014/main" id="{63342226-48BB-45B9-A78B-A2E43DE03174}"/>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664A13FE-8FA2-448E-BF72-7D32370CF946}"/>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5" name="Marcador de Posição do Rodapé 4">
            <a:extLst>
              <a:ext uri="{FF2B5EF4-FFF2-40B4-BE49-F238E27FC236}">
                <a16:creationId xmlns:a16="http://schemas.microsoft.com/office/drawing/2014/main" id="{B499260A-C64A-4E16-A472-907B2F657B0D}"/>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2A4545BF-7D26-4B2C-B6F5-99ADBF5917D1}"/>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436102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754032-E24B-430A-8104-3FC3D81011CF}"/>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e Conteúdo 2">
            <a:extLst>
              <a:ext uri="{FF2B5EF4-FFF2-40B4-BE49-F238E27FC236}">
                <a16:creationId xmlns:a16="http://schemas.microsoft.com/office/drawing/2014/main" id="{E71C5AF5-B74C-4258-9921-767CEB47DAF3}"/>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7006045C-F065-4EC4-AB96-61F417FE038F}"/>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5" name="Marcador de Posição do Rodapé 4">
            <a:extLst>
              <a:ext uri="{FF2B5EF4-FFF2-40B4-BE49-F238E27FC236}">
                <a16:creationId xmlns:a16="http://schemas.microsoft.com/office/drawing/2014/main" id="{A2CD72B4-2441-4643-A720-DF3E97369C2D}"/>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EAC3055C-479D-4D45-8442-76AD185D669A}"/>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254871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46B74D-1114-4443-8BFB-57889DAA9E7C}"/>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en-GB"/>
          </a:p>
        </p:txBody>
      </p:sp>
      <p:sp>
        <p:nvSpPr>
          <p:cNvPr id="3" name="Marcador de Posição do Texto 2">
            <a:extLst>
              <a:ext uri="{FF2B5EF4-FFF2-40B4-BE49-F238E27FC236}">
                <a16:creationId xmlns:a16="http://schemas.microsoft.com/office/drawing/2014/main" id="{502E0FC7-B378-486E-8B94-23DB412C83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001DEED7-676A-4F5D-89E7-D67945007CED}"/>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5" name="Marcador de Posição do Rodapé 4">
            <a:extLst>
              <a:ext uri="{FF2B5EF4-FFF2-40B4-BE49-F238E27FC236}">
                <a16:creationId xmlns:a16="http://schemas.microsoft.com/office/drawing/2014/main" id="{E8C2B198-A212-406C-8D03-E6FED871BA44}"/>
              </a:ext>
            </a:extLst>
          </p:cNvPr>
          <p:cNvSpPr>
            <a:spLocks noGrp="1"/>
          </p:cNvSpPr>
          <p:nvPr>
            <p:ph type="ftr" sz="quarter" idx="11"/>
          </p:nvPr>
        </p:nvSpPr>
        <p:spPr/>
        <p:txBody>
          <a:bodyPr/>
          <a:lstStyle/>
          <a:p>
            <a:endParaRPr lang="en-GB"/>
          </a:p>
        </p:txBody>
      </p:sp>
      <p:sp>
        <p:nvSpPr>
          <p:cNvPr id="6" name="Marcador de Posição do Número do Diapositivo 5">
            <a:extLst>
              <a:ext uri="{FF2B5EF4-FFF2-40B4-BE49-F238E27FC236}">
                <a16:creationId xmlns:a16="http://schemas.microsoft.com/office/drawing/2014/main" id="{451BCCA3-8EBE-4604-BC95-CAC1CC374EF8}"/>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577093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D98F7BB-BBC6-4DBB-9E5B-6E07FD23D9EA}"/>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e Conteúdo 2">
            <a:extLst>
              <a:ext uri="{FF2B5EF4-FFF2-40B4-BE49-F238E27FC236}">
                <a16:creationId xmlns:a16="http://schemas.microsoft.com/office/drawing/2014/main" id="{97DFEFE1-EA42-44B9-B07F-07A346BE854D}"/>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e Conteúdo 3">
            <a:extLst>
              <a:ext uri="{FF2B5EF4-FFF2-40B4-BE49-F238E27FC236}">
                <a16:creationId xmlns:a16="http://schemas.microsoft.com/office/drawing/2014/main" id="{CD0AD8EB-D247-497A-B151-F20BFFCF3BF8}"/>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a Data 4">
            <a:extLst>
              <a:ext uri="{FF2B5EF4-FFF2-40B4-BE49-F238E27FC236}">
                <a16:creationId xmlns:a16="http://schemas.microsoft.com/office/drawing/2014/main" id="{78CB8208-6AB4-4F86-B68B-1DD42DA42F80}"/>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6" name="Marcador de Posição do Rodapé 5">
            <a:extLst>
              <a:ext uri="{FF2B5EF4-FFF2-40B4-BE49-F238E27FC236}">
                <a16:creationId xmlns:a16="http://schemas.microsoft.com/office/drawing/2014/main" id="{7ABAA558-A024-474D-B16B-D64FBD12D36A}"/>
              </a:ext>
            </a:extLst>
          </p:cNvPr>
          <p:cNvSpPr>
            <a:spLocks noGrp="1"/>
          </p:cNvSpPr>
          <p:nvPr>
            <p:ph type="ftr" sz="quarter" idx="11"/>
          </p:nvPr>
        </p:nvSpPr>
        <p:spPr/>
        <p:txBody>
          <a:bodyPr/>
          <a:lstStyle/>
          <a:p>
            <a:endParaRPr lang="en-GB"/>
          </a:p>
        </p:txBody>
      </p:sp>
      <p:sp>
        <p:nvSpPr>
          <p:cNvPr id="7" name="Marcador de Posição do Número do Diapositivo 6">
            <a:extLst>
              <a:ext uri="{FF2B5EF4-FFF2-40B4-BE49-F238E27FC236}">
                <a16:creationId xmlns:a16="http://schemas.microsoft.com/office/drawing/2014/main" id="{A16C3E5A-E356-48E5-800D-C434BD9800F3}"/>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2519851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B3CBF2-DA5C-44B0-92E1-B5D37322EE89}"/>
              </a:ext>
            </a:extLst>
          </p:cNvPr>
          <p:cNvSpPr>
            <a:spLocks noGrp="1"/>
          </p:cNvSpPr>
          <p:nvPr>
            <p:ph type="title"/>
          </p:nvPr>
        </p:nvSpPr>
        <p:spPr>
          <a:xfrm>
            <a:off x="839788" y="365125"/>
            <a:ext cx="10515600" cy="1325563"/>
          </a:xfrm>
        </p:spPr>
        <p:txBody>
          <a:bodyPr/>
          <a:lstStyle/>
          <a:p>
            <a:r>
              <a:rPr lang="pt-PT"/>
              <a:t>Clique para editar o estilo de título do Modelo Global</a:t>
            </a:r>
            <a:endParaRPr lang="en-GB"/>
          </a:p>
        </p:txBody>
      </p:sp>
      <p:sp>
        <p:nvSpPr>
          <p:cNvPr id="3" name="Marcador de Posição do Texto 2">
            <a:extLst>
              <a:ext uri="{FF2B5EF4-FFF2-40B4-BE49-F238E27FC236}">
                <a16:creationId xmlns:a16="http://schemas.microsoft.com/office/drawing/2014/main" id="{43DCF6D4-7754-4EA9-91AB-99962FAD23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57B46880-F524-4A28-93F8-2FFA90B99A53}"/>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5" name="Marcador de Posição do Texto 4">
            <a:extLst>
              <a:ext uri="{FF2B5EF4-FFF2-40B4-BE49-F238E27FC236}">
                <a16:creationId xmlns:a16="http://schemas.microsoft.com/office/drawing/2014/main" id="{5085DF15-0088-438D-81DA-B983EA8777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8F41BB97-14AA-414E-A7BF-366D8CFC100E}"/>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7" name="Marcador de Posição da Data 6">
            <a:extLst>
              <a:ext uri="{FF2B5EF4-FFF2-40B4-BE49-F238E27FC236}">
                <a16:creationId xmlns:a16="http://schemas.microsoft.com/office/drawing/2014/main" id="{4FCF319C-64E6-4B66-BAA5-B55C13B5A503}"/>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8" name="Marcador de Posição do Rodapé 7">
            <a:extLst>
              <a:ext uri="{FF2B5EF4-FFF2-40B4-BE49-F238E27FC236}">
                <a16:creationId xmlns:a16="http://schemas.microsoft.com/office/drawing/2014/main" id="{1023E203-114D-4A3B-8331-C38C32077E07}"/>
              </a:ext>
            </a:extLst>
          </p:cNvPr>
          <p:cNvSpPr>
            <a:spLocks noGrp="1"/>
          </p:cNvSpPr>
          <p:nvPr>
            <p:ph type="ftr" sz="quarter" idx="11"/>
          </p:nvPr>
        </p:nvSpPr>
        <p:spPr/>
        <p:txBody>
          <a:bodyPr/>
          <a:lstStyle/>
          <a:p>
            <a:endParaRPr lang="en-GB"/>
          </a:p>
        </p:txBody>
      </p:sp>
      <p:sp>
        <p:nvSpPr>
          <p:cNvPr id="9" name="Marcador de Posição do Número do Diapositivo 8">
            <a:extLst>
              <a:ext uri="{FF2B5EF4-FFF2-40B4-BE49-F238E27FC236}">
                <a16:creationId xmlns:a16="http://schemas.microsoft.com/office/drawing/2014/main" id="{D1B97C9A-C5FB-4DCE-A5DD-B2CB1D3D56AD}"/>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23143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1689A3-8780-4630-9596-F2A1143C89C3}"/>
              </a:ext>
            </a:extLst>
          </p:cNvPr>
          <p:cNvSpPr>
            <a:spLocks noGrp="1"/>
          </p:cNvSpPr>
          <p:nvPr>
            <p:ph type="title"/>
          </p:nvPr>
        </p:nvSpPr>
        <p:spPr/>
        <p:txBody>
          <a:bodyPr/>
          <a:lstStyle/>
          <a:p>
            <a:r>
              <a:rPr lang="pt-PT"/>
              <a:t>Clique para editar o estilo de título do Modelo Global</a:t>
            </a:r>
            <a:endParaRPr lang="en-GB"/>
          </a:p>
        </p:txBody>
      </p:sp>
      <p:sp>
        <p:nvSpPr>
          <p:cNvPr id="3" name="Marcador de Posição da Data 2">
            <a:extLst>
              <a:ext uri="{FF2B5EF4-FFF2-40B4-BE49-F238E27FC236}">
                <a16:creationId xmlns:a16="http://schemas.microsoft.com/office/drawing/2014/main" id="{22CD8846-A70B-4822-99B8-6F817A79634C}"/>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4" name="Marcador de Posição do Rodapé 3">
            <a:extLst>
              <a:ext uri="{FF2B5EF4-FFF2-40B4-BE49-F238E27FC236}">
                <a16:creationId xmlns:a16="http://schemas.microsoft.com/office/drawing/2014/main" id="{BCED40FD-4578-4742-938F-E28C00FDBEBD}"/>
              </a:ext>
            </a:extLst>
          </p:cNvPr>
          <p:cNvSpPr>
            <a:spLocks noGrp="1"/>
          </p:cNvSpPr>
          <p:nvPr>
            <p:ph type="ftr" sz="quarter" idx="11"/>
          </p:nvPr>
        </p:nvSpPr>
        <p:spPr/>
        <p:txBody>
          <a:bodyPr/>
          <a:lstStyle/>
          <a:p>
            <a:endParaRPr lang="en-GB"/>
          </a:p>
        </p:txBody>
      </p:sp>
      <p:sp>
        <p:nvSpPr>
          <p:cNvPr id="5" name="Marcador de Posição do Número do Diapositivo 4">
            <a:extLst>
              <a:ext uri="{FF2B5EF4-FFF2-40B4-BE49-F238E27FC236}">
                <a16:creationId xmlns:a16="http://schemas.microsoft.com/office/drawing/2014/main" id="{F3245504-B506-4B68-ADF3-2833B695D88A}"/>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25255406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D896AAC2-D0BD-441C-BC74-75CA7922F3D2}"/>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3" name="Marcador de Posição do Rodapé 2">
            <a:extLst>
              <a:ext uri="{FF2B5EF4-FFF2-40B4-BE49-F238E27FC236}">
                <a16:creationId xmlns:a16="http://schemas.microsoft.com/office/drawing/2014/main" id="{89441AE1-9BDC-45FC-BED1-BD405643F532}"/>
              </a:ext>
            </a:extLst>
          </p:cNvPr>
          <p:cNvSpPr>
            <a:spLocks noGrp="1"/>
          </p:cNvSpPr>
          <p:nvPr>
            <p:ph type="ftr" sz="quarter" idx="11"/>
          </p:nvPr>
        </p:nvSpPr>
        <p:spPr/>
        <p:txBody>
          <a:bodyPr/>
          <a:lstStyle/>
          <a:p>
            <a:endParaRPr lang="en-GB"/>
          </a:p>
        </p:txBody>
      </p:sp>
      <p:sp>
        <p:nvSpPr>
          <p:cNvPr id="4" name="Marcador de Posição do Número do Diapositivo 3">
            <a:extLst>
              <a:ext uri="{FF2B5EF4-FFF2-40B4-BE49-F238E27FC236}">
                <a16:creationId xmlns:a16="http://schemas.microsoft.com/office/drawing/2014/main" id="{5A881BAA-C25A-41A1-BBBE-D0DF6033D56F}"/>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3222329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CA5AA4-3C08-4B5D-8BDF-D378A93DF370}"/>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GB"/>
          </a:p>
        </p:txBody>
      </p:sp>
      <p:sp>
        <p:nvSpPr>
          <p:cNvPr id="3" name="Marcador de Posição de Conteúdo 2">
            <a:extLst>
              <a:ext uri="{FF2B5EF4-FFF2-40B4-BE49-F238E27FC236}">
                <a16:creationId xmlns:a16="http://schemas.microsoft.com/office/drawing/2014/main" id="{95820ED7-17D9-4534-8E15-D771C19960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o Texto 3">
            <a:extLst>
              <a:ext uri="{FF2B5EF4-FFF2-40B4-BE49-F238E27FC236}">
                <a16:creationId xmlns:a16="http://schemas.microsoft.com/office/drawing/2014/main" id="{B22638F7-CBE6-4D65-9B6F-9BE1A38480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7BB8E2E3-C401-4ACC-98D3-FB03D9353EF0}"/>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6" name="Marcador de Posição do Rodapé 5">
            <a:extLst>
              <a:ext uri="{FF2B5EF4-FFF2-40B4-BE49-F238E27FC236}">
                <a16:creationId xmlns:a16="http://schemas.microsoft.com/office/drawing/2014/main" id="{07DF20C0-F092-4FDE-9679-D570C3F5119C}"/>
              </a:ext>
            </a:extLst>
          </p:cNvPr>
          <p:cNvSpPr>
            <a:spLocks noGrp="1"/>
          </p:cNvSpPr>
          <p:nvPr>
            <p:ph type="ftr" sz="quarter" idx="11"/>
          </p:nvPr>
        </p:nvSpPr>
        <p:spPr/>
        <p:txBody>
          <a:bodyPr/>
          <a:lstStyle/>
          <a:p>
            <a:endParaRPr lang="en-GB"/>
          </a:p>
        </p:txBody>
      </p:sp>
      <p:sp>
        <p:nvSpPr>
          <p:cNvPr id="7" name="Marcador de Posição do Número do Diapositivo 6">
            <a:extLst>
              <a:ext uri="{FF2B5EF4-FFF2-40B4-BE49-F238E27FC236}">
                <a16:creationId xmlns:a16="http://schemas.microsoft.com/office/drawing/2014/main" id="{C6F41B2F-DC3D-4CE0-B4B8-201FC57E42F0}"/>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179664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5F5866-557E-4FC9-9E5B-062B627497BA}"/>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GB"/>
          </a:p>
        </p:txBody>
      </p:sp>
      <p:sp>
        <p:nvSpPr>
          <p:cNvPr id="3" name="Marcador de Posição da Imagem 2">
            <a:extLst>
              <a:ext uri="{FF2B5EF4-FFF2-40B4-BE49-F238E27FC236}">
                <a16:creationId xmlns:a16="http://schemas.microsoft.com/office/drawing/2014/main" id="{B3A0ED2B-AE3A-49C1-8F33-70663D8D3B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Marcador de Posição do Texto 3">
            <a:extLst>
              <a:ext uri="{FF2B5EF4-FFF2-40B4-BE49-F238E27FC236}">
                <a16:creationId xmlns:a16="http://schemas.microsoft.com/office/drawing/2014/main" id="{76DF8DF5-C868-4E0B-A7D4-F7246B7607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46EDCADC-A57B-4C0C-B130-6889BEFEC905}"/>
              </a:ext>
            </a:extLst>
          </p:cNvPr>
          <p:cNvSpPr>
            <a:spLocks noGrp="1"/>
          </p:cNvSpPr>
          <p:nvPr>
            <p:ph type="dt" sz="half" idx="10"/>
          </p:nvPr>
        </p:nvSpPr>
        <p:spPr/>
        <p:txBody>
          <a:bodyPr/>
          <a:lstStyle/>
          <a:p>
            <a:fld id="{E5C0F9E0-EDA8-4B8D-B164-7591ED47A971}" type="datetimeFigureOut">
              <a:rPr lang="en-GB" smtClean="0"/>
              <a:t>01/07/2021</a:t>
            </a:fld>
            <a:endParaRPr lang="en-GB"/>
          </a:p>
        </p:txBody>
      </p:sp>
      <p:sp>
        <p:nvSpPr>
          <p:cNvPr id="6" name="Marcador de Posição do Rodapé 5">
            <a:extLst>
              <a:ext uri="{FF2B5EF4-FFF2-40B4-BE49-F238E27FC236}">
                <a16:creationId xmlns:a16="http://schemas.microsoft.com/office/drawing/2014/main" id="{1D183C79-6F6B-4EDF-927B-D36A61E136E5}"/>
              </a:ext>
            </a:extLst>
          </p:cNvPr>
          <p:cNvSpPr>
            <a:spLocks noGrp="1"/>
          </p:cNvSpPr>
          <p:nvPr>
            <p:ph type="ftr" sz="quarter" idx="11"/>
          </p:nvPr>
        </p:nvSpPr>
        <p:spPr/>
        <p:txBody>
          <a:bodyPr/>
          <a:lstStyle/>
          <a:p>
            <a:endParaRPr lang="en-GB"/>
          </a:p>
        </p:txBody>
      </p:sp>
      <p:sp>
        <p:nvSpPr>
          <p:cNvPr id="7" name="Marcador de Posição do Número do Diapositivo 6">
            <a:extLst>
              <a:ext uri="{FF2B5EF4-FFF2-40B4-BE49-F238E27FC236}">
                <a16:creationId xmlns:a16="http://schemas.microsoft.com/office/drawing/2014/main" id="{25DFD982-1B64-4A84-BFD7-355DCE57AC2E}"/>
              </a:ext>
            </a:extLst>
          </p:cNvPr>
          <p:cNvSpPr>
            <a:spLocks noGrp="1"/>
          </p:cNvSpPr>
          <p:nvPr>
            <p:ph type="sldNum" sz="quarter" idx="12"/>
          </p:nvPr>
        </p:nvSpPr>
        <p:spPr/>
        <p:txBody>
          <a:bodyPr/>
          <a:lstStyle/>
          <a:p>
            <a:fld id="{F48EE9B8-7033-4B04-B157-17B57A87E6EA}" type="slidenum">
              <a:rPr lang="en-GB" smtClean="0"/>
              <a:t>‹nº›</a:t>
            </a:fld>
            <a:endParaRPr lang="en-GB"/>
          </a:p>
        </p:txBody>
      </p:sp>
    </p:spTree>
    <p:extLst>
      <p:ext uri="{BB962C8B-B14F-4D97-AF65-F5344CB8AC3E}">
        <p14:creationId xmlns:p14="http://schemas.microsoft.com/office/powerpoint/2010/main" val="294767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7DBFB558-E5EC-4278-97F2-F052E664EB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en-GB"/>
          </a:p>
        </p:txBody>
      </p:sp>
      <p:sp>
        <p:nvSpPr>
          <p:cNvPr id="3" name="Marcador de Posição do Texto 2">
            <a:extLst>
              <a:ext uri="{FF2B5EF4-FFF2-40B4-BE49-F238E27FC236}">
                <a16:creationId xmlns:a16="http://schemas.microsoft.com/office/drawing/2014/main" id="{0F54328E-558F-494F-BE7E-FDA5D0E316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GB"/>
          </a:p>
        </p:txBody>
      </p:sp>
      <p:sp>
        <p:nvSpPr>
          <p:cNvPr id="4" name="Marcador de Posição da Data 3">
            <a:extLst>
              <a:ext uri="{FF2B5EF4-FFF2-40B4-BE49-F238E27FC236}">
                <a16:creationId xmlns:a16="http://schemas.microsoft.com/office/drawing/2014/main" id="{7ECBF568-F014-4BDE-8A9F-A33C417DED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0F9E0-EDA8-4B8D-B164-7591ED47A971}" type="datetimeFigureOut">
              <a:rPr lang="en-GB" smtClean="0"/>
              <a:t>01/07/2021</a:t>
            </a:fld>
            <a:endParaRPr lang="en-GB"/>
          </a:p>
        </p:txBody>
      </p:sp>
      <p:sp>
        <p:nvSpPr>
          <p:cNvPr id="5" name="Marcador de Posição do Rodapé 4">
            <a:extLst>
              <a:ext uri="{FF2B5EF4-FFF2-40B4-BE49-F238E27FC236}">
                <a16:creationId xmlns:a16="http://schemas.microsoft.com/office/drawing/2014/main" id="{CB637D90-3AF0-4D1C-A833-276BFE08B9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Marcador de Posição do Número do Diapositivo 5">
            <a:extLst>
              <a:ext uri="{FF2B5EF4-FFF2-40B4-BE49-F238E27FC236}">
                <a16:creationId xmlns:a16="http://schemas.microsoft.com/office/drawing/2014/main" id="{6136B29F-85C8-41B0-9019-336C2B7590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8EE9B8-7033-4B04-B157-17B57A87E6EA}" type="slidenum">
              <a:rPr lang="en-GB" smtClean="0"/>
              <a:t>‹nº›</a:t>
            </a:fld>
            <a:endParaRPr lang="en-GB"/>
          </a:p>
        </p:txBody>
      </p:sp>
    </p:spTree>
    <p:extLst>
      <p:ext uri="{BB962C8B-B14F-4D97-AF65-F5344CB8AC3E}">
        <p14:creationId xmlns:p14="http://schemas.microsoft.com/office/powerpoint/2010/main" val="105166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FE7283F5-90EB-49BB-912E-D4F663098DCC}"/>
              </a:ext>
            </a:extLst>
          </p:cNvPr>
          <p:cNvSpPr/>
          <p:nvPr/>
        </p:nvSpPr>
        <p:spPr>
          <a:xfrm>
            <a:off x="1295400" y="685801"/>
            <a:ext cx="5145617" cy="52387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HIGHER EDUCATION</a:t>
            </a:r>
            <a:endParaRPr lang="en-GB" sz="4000" b="1" dirty="0"/>
          </a:p>
        </p:txBody>
      </p:sp>
      <p:cxnSp>
        <p:nvCxnSpPr>
          <p:cNvPr id="7" name="Conexão reta 6">
            <a:extLst>
              <a:ext uri="{FF2B5EF4-FFF2-40B4-BE49-F238E27FC236}">
                <a16:creationId xmlns:a16="http://schemas.microsoft.com/office/drawing/2014/main" id="{A0141853-38CC-40B1-8B9C-0BBFC806DD2A}"/>
              </a:ext>
            </a:extLst>
          </p:cNvPr>
          <p:cNvCxnSpPr/>
          <p:nvPr/>
        </p:nvCxnSpPr>
        <p:spPr>
          <a:xfrm>
            <a:off x="981075" y="1419225"/>
            <a:ext cx="0" cy="3514725"/>
          </a:xfrm>
          <a:prstGeom prst="line">
            <a:avLst/>
          </a:prstGeom>
          <a:ln w="41275"/>
        </p:spPr>
        <p:style>
          <a:lnRef idx="3">
            <a:schemeClr val="accent6"/>
          </a:lnRef>
          <a:fillRef idx="0">
            <a:schemeClr val="accent6"/>
          </a:fillRef>
          <a:effectRef idx="2">
            <a:schemeClr val="accent6"/>
          </a:effectRef>
          <a:fontRef idx="minor">
            <a:schemeClr val="tx1"/>
          </a:fontRef>
        </p:style>
      </p:cxnSp>
      <p:cxnSp>
        <p:nvCxnSpPr>
          <p:cNvPr id="8" name="Conexão reta 7">
            <a:extLst>
              <a:ext uri="{FF2B5EF4-FFF2-40B4-BE49-F238E27FC236}">
                <a16:creationId xmlns:a16="http://schemas.microsoft.com/office/drawing/2014/main" id="{106716CC-845F-4FA7-B56C-827E8925DE12}"/>
              </a:ext>
            </a:extLst>
          </p:cNvPr>
          <p:cNvCxnSpPr>
            <a:cxnSpLocks/>
          </p:cNvCxnSpPr>
          <p:nvPr/>
        </p:nvCxnSpPr>
        <p:spPr>
          <a:xfrm>
            <a:off x="981075" y="1419225"/>
            <a:ext cx="6172774" cy="0"/>
          </a:xfrm>
          <a:prstGeom prst="line">
            <a:avLst/>
          </a:prstGeom>
          <a:ln w="44450"/>
        </p:spPr>
        <p:style>
          <a:lnRef idx="3">
            <a:schemeClr val="accent6"/>
          </a:lnRef>
          <a:fillRef idx="0">
            <a:schemeClr val="accent6"/>
          </a:fillRef>
          <a:effectRef idx="2">
            <a:schemeClr val="accent6"/>
          </a:effectRef>
          <a:fontRef idx="minor">
            <a:schemeClr val="tx1"/>
          </a:fontRef>
        </p:style>
      </p:cxnSp>
      <p:sp>
        <p:nvSpPr>
          <p:cNvPr id="11" name="Retângulo 10">
            <a:extLst>
              <a:ext uri="{FF2B5EF4-FFF2-40B4-BE49-F238E27FC236}">
                <a16:creationId xmlns:a16="http://schemas.microsoft.com/office/drawing/2014/main" id="{688745FD-1293-4205-B402-389D62C7B70C}"/>
              </a:ext>
            </a:extLst>
          </p:cNvPr>
          <p:cNvSpPr/>
          <p:nvPr/>
        </p:nvSpPr>
        <p:spPr>
          <a:xfrm>
            <a:off x="262070" y="554636"/>
            <a:ext cx="586248" cy="5651280"/>
          </a:xfrm>
          <a:prstGeom prst="rec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pt-PT" sz="3600" b="1" dirty="0"/>
              <a:t>UNIVERSITY EDUCATION</a:t>
            </a:r>
            <a:endParaRPr lang="en-GB" sz="3600" b="1" dirty="0"/>
          </a:p>
        </p:txBody>
      </p:sp>
      <p:sp>
        <p:nvSpPr>
          <p:cNvPr id="12" name="Retângulo 11">
            <a:extLst>
              <a:ext uri="{FF2B5EF4-FFF2-40B4-BE49-F238E27FC236}">
                <a16:creationId xmlns:a16="http://schemas.microsoft.com/office/drawing/2014/main" id="{D84B2C3E-6833-490E-8A1B-C85A81743084}"/>
              </a:ext>
            </a:extLst>
          </p:cNvPr>
          <p:cNvSpPr/>
          <p:nvPr/>
        </p:nvSpPr>
        <p:spPr>
          <a:xfrm>
            <a:off x="1209469" y="1504356"/>
            <a:ext cx="5944380" cy="6096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pt-PT" sz="4000" b="1" dirty="0">
                <a:solidFill>
                  <a:schemeClr val="bg1"/>
                </a:solidFill>
              </a:rPr>
              <a:t>DOCTORAL</a:t>
            </a:r>
            <a:endParaRPr lang="en-GB" sz="4000" b="1" dirty="0">
              <a:solidFill>
                <a:schemeClr val="bg1"/>
              </a:solidFill>
            </a:endParaRPr>
          </a:p>
        </p:txBody>
      </p:sp>
      <p:cxnSp>
        <p:nvCxnSpPr>
          <p:cNvPr id="16" name="Conexão reta 15">
            <a:extLst>
              <a:ext uri="{FF2B5EF4-FFF2-40B4-BE49-F238E27FC236}">
                <a16:creationId xmlns:a16="http://schemas.microsoft.com/office/drawing/2014/main" id="{DE6D9EE5-CCD6-484F-95FD-49330EAA0701}"/>
              </a:ext>
            </a:extLst>
          </p:cNvPr>
          <p:cNvCxnSpPr>
            <a:cxnSpLocks/>
          </p:cNvCxnSpPr>
          <p:nvPr/>
        </p:nvCxnSpPr>
        <p:spPr>
          <a:xfrm>
            <a:off x="3185652" y="2113956"/>
            <a:ext cx="0" cy="433848"/>
          </a:xfrm>
          <a:prstGeom prst="line">
            <a:avLst/>
          </a:prstGeom>
          <a:ln w="82550"/>
        </p:spPr>
        <p:style>
          <a:lnRef idx="1">
            <a:schemeClr val="accent3"/>
          </a:lnRef>
          <a:fillRef idx="0">
            <a:schemeClr val="accent3"/>
          </a:fillRef>
          <a:effectRef idx="0">
            <a:schemeClr val="accent3"/>
          </a:effectRef>
          <a:fontRef idx="minor">
            <a:schemeClr val="tx1"/>
          </a:fontRef>
        </p:style>
      </p:cxnSp>
      <p:cxnSp>
        <p:nvCxnSpPr>
          <p:cNvPr id="18" name="Conexão reta 17">
            <a:extLst>
              <a:ext uri="{FF2B5EF4-FFF2-40B4-BE49-F238E27FC236}">
                <a16:creationId xmlns:a16="http://schemas.microsoft.com/office/drawing/2014/main" id="{3E188B9B-ED69-4C2D-952F-B875F240B054}"/>
              </a:ext>
            </a:extLst>
          </p:cNvPr>
          <p:cNvCxnSpPr>
            <a:cxnSpLocks/>
          </p:cNvCxnSpPr>
          <p:nvPr/>
        </p:nvCxnSpPr>
        <p:spPr>
          <a:xfrm>
            <a:off x="5522988" y="2129977"/>
            <a:ext cx="0" cy="433848"/>
          </a:xfrm>
          <a:prstGeom prst="line">
            <a:avLst/>
          </a:prstGeom>
          <a:ln w="82550"/>
        </p:spPr>
        <p:style>
          <a:lnRef idx="1">
            <a:schemeClr val="accent3"/>
          </a:lnRef>
          <a:fillRef idx="0">
            <a:schemeClr val="accent3"/>
          </a:fillRef>
          <a:effectRef idx="0">
            <a:schemeClr val="accent3"/>
          </a:effectRef>
          <a:fontRef idx="minor">
            <a:schemeClr val="tx1"/>
          </a:fontRef>
        </p:style>
      </p:cxnSp>
      <p:cxnSp>
        <p:nvCxnSpPr>
          <p:cNvPr id="19" name="Conexão reta 18">
            <a:extLst>
              <a:ext uri="{FF2B5EF4-FFF2-40B4-BE49-F238E27FC236}">
                <a16:creationId xmlns:a16="http://schemas.microsoft.com/office/drawing/2014/main" id="{8B672715-A5D7-43F6-AD30-DD88C760157A}"/>
              </a:ext>
            </a:extLst>
          </p:cNvPr>
          <p:cNvCxnSpPr>
            <a:cxnSpLocks/>
          </p:cNvCxnSpPr>
          <p:nvPr/>
        </p:nvCxnSpPr>
        <p:spPr>
          <a:xfrm>
            <a:off x="3185652" y="3740185"/>
            <a:ext cx="0" cy="532479"/>
          </a:xfrm>
          <a:prstGeom prst="line">
            <a:avLst/>
          </a:prstGeom>
          <a:ln w="82550"/>
        </p:spPr>
        <p:style>
          <a:lnRef idx="1">
            <a:schemeClr val="accent3"/>
          </a:lnRef>
          <a:fillRef idx="0">
            <a:schemeClr val="accent3"/>
          </a:fillRef>
          <a:effectRef idx="0">
            <a:schemeClr val="accent3"/>
          </a:effectRef>
          <a:fontRef idx="minor">
            <a:schemeClr val="tx1"/>
          </a:fontRef>
        </p:style>
      </p:cxnSp>
      <p:cxnSp>
        <p:nvCxnSpPr>
          <p:cNvPr id="21" name="Conexão reta 20">
            <a:extLst>
              <a:ext uri="{FF2B5EF4-FFF2-40B4-BE49-F238E27FC236}">
                <a16:creationId xmlns:a16="http://schemas.microsoft.com/office/drawing/2014/main" id="{42F0421D-4FB1-4579-945F-DFA0B8451904}"/>
              </a:ext>
            </a:extLst>
          </p:cNvPr>
          <p:cNvCxnSpPr>
            <a:cxnSpLocks/>
          </p:cNvCxnSpPr>
          <p:nvPr/>
        </p:nvCxnSpPr>
        <p:spPr>
          <a:xfrm>
            <a:off x="5542732" y="3726580"/>
            <a:ext cx="0" cy="516458"/>
          </a:xfrm>
          <a:prstGeom prst="line">
            <a:avLst/>
          </a:prstGeom>
          <a:ln w="82550"/>
        </p:spPr>
        <p:style>
          <a:lnRef idx="1">
            <a:schemeClr val="accent3"/>
          </a:lnRef>
          <a:fillRef idx="0">
            <a:schemeClr val="accent3"/>
          </a:fillRef>
          <a:effectRef idx="0">
            <a:schemeClr val="accent3"/>
          </a:effectRef>
          <a:fontRef idx="minor">
            <a:schemeClr val="tx1"/>
          </a:fontRef>
        </p:style>
      </p:cxnSp>
      <p:graphicFrame>
        <p:nvGraphicFramePr>
          <p:cNvPr id="2" name="Tabela 1">
            <a:extLst>
              <a:ext uri="{FF2B5EF4-FFF2-40B4-BE49-F238E27FC236}">
                <a16:creationId xmlns:a16="http://schemas.microsoft.com/office/drawing/2014/main" id="{566538E9-FDD1-4354-9469-200D54DCE0D0}"/>
              </a:ext>
            </a:extLst>
          </p:cNvPr>
          <p:cNvGraphicFramePr>
            <a:graphicFrameLocks noGrp="1"/>
          </p:cNvGraphicFramePr>
          <p:nvPr>
            <p:extLst>
              <p:ext uri="{D42A27DB-BD31-4B8C-83A1-F6EECF244321}">
                <p14:modId xmlns:p14="http://schemas.microsoft.com/office/powerpoint/2010/main" val="480563916"/>
              </p:ext>
            </p:extLst>
          </p:nvPr>
        </p:nvGraphicFramePr>
        <p:xfrm>
          <a:off x="1085648" y="4243038"/>
          <a:ext cx="4218827" cy="1799742"/>
        </p:xfrm>
        <a:graphic>
          <a:graphicData uri="http://schemas.openxmlformats.org/drawingml/2006/table">
            <a:tbl>
              <a:tblPr firstRow="1" bandRow="1">
                <a:tableStyleId>{93296810-A885-4BE3-A3E7-6D5BEEA58F35}</a:tableStyleId>
              </a:tblPr>
              <a:tblGrid>
                <a:gridCol w="968004">
                  <a:extLst>
                    <a:ext uri="{9D8B030D-6E8A-4147-A177-3AD203B41FA5}">
                      <a16:colId xmlns:a16="http://schemas.microsoft.com/office/drawing/2014/main" val="2857884233"/>
                    </a:ext>
                  </a:extLst>
                </a:gridCol>
                <a:gridCol w="3250823">
                  <a:extLst>
                    <a:ext uri="{9D8B030D-6E8A-4147-A177-3AD203B41FA5}">
                      <a16:colId xmlns:a16="http://schemas.microsoft.com/office/drawing/2014/main" val="601288047"/>
                    </a:ext>
                  </a:extLst>
                </a:gridCol>
              </a:tblGrid>
              <a:tr h="594410">
                <a:tc>
                  <a:txBody>
                    <a:bodyPr/>
                    <a:lstStyle/>
                    <a:p>
                      <a:r>
                        <a:rPr lang="pt-PT" sz="2800" dirty="0"/>
                        <a:t>3rd</a:t>
                      </a:r>
                      <a:endParaRPr lang="en-GB" sz="2800" b="1" dirty="0"/>
                    </a:p>
                  </a:txBody>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PT"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pt-PT" sz="4000" dirty="0"/>
                        <a:t>GRADUATION</a:t>
                      </a:r>
                      <a:endParaRPr lang="en-GB" sz="4000" dirty="0"/>
                    </a:p>
                    <a:p>
                      <a:endParaRPr lang="en-GB" dirty="0"/>
                    </a:p>
                  </a:txBody>
                  <a:tcPr/>
                </a:tc>
                <a:extLst>
                  <a:ext uri="{0D108BD9-81ED-4DB2-BD59-A6C34878D82A}">
                    <a16:rowId xmlns:a16="http://schemas.microsoft.com/office/drawing/2014/main" val="4232633731"/>
                  </a:ext>
                </a:extLst>
              </a:tr>
              <a:tr h="602666">
                <a:tc>
                  <a:txBody>
                    <a:bodyPr/>
                    <a:lstStyle/>
                    <a:p>
                      <a:r>
                        <a:rPr lang="pt-PT" sz="2800" dirty="0"/>
                        <a:t>2nd</a:t>
                      </a:r>
                      <a:endParaRPr lang="en-GB" sz="2800" b="1" dirty="0"/>
                    </a:p>
                  </a:txBody>
                  <a:tcPr/>
                </a:tc>
                <a:tc vMerge="1">
                  <a:txBody>
                    <a:bodyPr/>
                    <a:lstStyle/>
                    <a:p>
                      <a:endParaRPr lang="en-GB" dirty="0"/>
                    </a:p>
                  </a:txBody>
                  <a:tcPr/>
                </a:tc>
                <a:extLst>
                  <a:ext uri="{0D108BD9-81ED-4DB2-BD59-A6C34878D82A}">
                    <a16:rowId xmlns:a16="http://schemas.microsoft.com/office/drawing/2014/main" val="1920740171"/>
                  </a:ext>
                </a:extLst>
              </a:tr>
              <a:tr h="602666">
                <a:tc>
                  <a:txBody>
                    <a:bodyPr/>
                    <a:lstStyle/>
                    <a:p>
                      <a:r>
                        <a:rPr lang="pt-PT" sz="2800" dirty="0"/>
                        <a:t>1st</a:t>
                      </a:r>
                      <a:endParaRPr lang="en-GB" sz="2800" b="1" dirty="0"/>
                    </a:p>
                  </a:txBody>
                  <a:tcPr/>
                </a:tc>
                <a:tc vMerge="1">
                  <a:txBody>
                    <a:bodyPr/>
                    <a:lstStyle/>
                    <a:p>
                      <a:endParaRPr lang="en-GB" dirty="0"/>
                    </a:p>
                  </a:txBody>
                  <a:tcPr/>
                </a:tc>
                <a:extLst>
                  <a:ext uri="{0D108BD9-81ED-4DB2-BD59-A6C34878D82A}">
                    <a16:rowId xmlns:a16="http://schemas.microsoft.com/office/drawing/2014/main" val="4078522704"/>
                  </a:ext>
                </a:extLst>
              </a:tr>
            </a:tbl>
          </a:graphicData>
        </a:graphic>
      </p:graphicFrame>
      <p:graphicFrame>
        <p:nvGraphicFramePr>
          <p:cNvPr id="15" name="Tabela 14">
            <a:extLst>
              <a:ext uri="{FF2B5EF4-FFF2-40B4-BE49-F238E27FC236}">
                <a16:creationId xmlns:a16="http://schemas.microsoft.com/office/drawing/2014/main" id="{3C576DC0-A0A6-4EE9-8CF1-D79751251914}"/>
              </a:ext>
            </a:extLst>
          </p:cNvPr>
          <p:cNvGraphicFramePr>
            <a:graphicFrameLocks noGrp="1"/>
          </p:cNvGraphicFramePr>
          <p:nvPr>
            <p:extLst>
              <p:ext uri="{D42A27DB-BD31-4B8C-83A1-F6EECF244321}">
                <p14:modId xmlns:p14="http://schemas.microsoft.com/office/powerpoint/2010/main" val="3678578869"/>
              </p:ext>
            </p:extLst>
          </p:nvPr>
        </p:nvGraphicFramePr>
        <p:xfrm>
          <a:off x="1219332" y="2563825"/>
          <a:ext cx="5945962" cy="1252171"/>
        </p:xfrm>
        <a:graphic>
          <a:graphicData uri="http://schemas.openxmlformats.org/drawingml/2006/table">
            <a:tbl>
              <a:tblPr firstRow="1" bandRow="1">
                <a:tableStyleId>{93296810-A885-4BE3-A3E7-6D5BEEA58F35}</a:tableStyleId>
              </a:tblPr>
              <a:tblGrid>
                <a:gridCol w="851135">
                  <a:extLst>
                    <a:ext uri="{9D8B030D-6E8A-4147-A177-3AD203B41FA5}">
                      <a16:colId xmlns:a16="http://schemas.microsoft.com/office/drawing/2014/main" val="2857884233"/>
                    </a:ext>
                  </a:extLst>
                </a:gridCol>
                <a:gridCol w="5094827">
                  <a:extLst>
                    <a:ext uri="{9D8B030D-6E8A-4147-A177-3AD203B41FA5}">
                      <a16:colId xmlns:a16="http://schemas.microsoft.com/office/drawing/2014/main" val="601288047"/>
                    </a:ext>
                  </a:extLst>
                </a:gridCol>
              </a:tblGrid>
              <a:tr h="734011">
                <a:tc>
                  <a:txBody>
                    <a:bodyPr/>
                    <a:lstStyle/>
                    <a:p>
                      <a:r>
                        <a:rPr lang="pt-PT" sz="2800" dirty="0"/>
                        <a:t>2nd</a:t>
                      </a:r>
                      <a:endParaRPr lang="en-GB" sz="2800" b="1" dirty="0"/>
                    </a:p>
                  </a:txBody>
                  <a:tcPr/>
                </a:tc>
                <a:tc rowSpan="2">
                  <a:txBody>
                    <a:bodyPr/>
                    <a:lstStyle/>
                    <a:p>
                      <a:pPr algn="ctr"/>
                      <a:r>
                        <a:rPr lang="pt-PT" sz="4000" dirty="0">
                          <a:solidFill>
                            <a:schemeClr val="bg1"/>
                          </a:solidFill>
                        </a:rPr>
                        <a:t>MASTER’S DEGREE</a:t>
                      </a:r>
                      <a:endParaRPr lang="en-GB" sz="4000" dirty="0">
                        <a:solidFill>
                          <a:schemeClr val="bg1"/>
                        </a:solidFill>
                      </a:endParaRPr>
                    </a:p>
                    <a:p>
                      <a:endParaRPr lang="en-GB" dirty="0"/>
                    </a:p>
                  </a:txBody>
                  <a:tcPr/>
                </a:tc>
                <a:extLst>
                  <a:ext uri="{0D108BD9-81ED-4DB2-BD59-A6C34878D82A}">
                    <a16:rowId xmlns:a16="http://schemas.microsoft.com/office/drawing/2014/main" val="4232633731"/>
                  </a:ext>
                </a:extLst>
              </a:tr>
              <a:tr h="237746">
                <a:tc>
                  <a:txBody>
                    <a:bodyPr/>
                    <a:lstStyle/>
                    <a:p>
                      <a:r>
                        <a:rPr lang="pt-PT" sz="2800" dirty="0"/>
                        <a:t>1st</a:t>
                      </a:r>
                      <a:endParaRPr lang="en-GB" sz="2800" b="1" dirty="0"/>
                    </a:p>
                  </a:txBody>
                  <a:tcPr/>
                </a:tc>
                <a:tc vMerge="1">
                  <a:txBody>
                    <a:bodyPr/>
                    <a:lstStyle/>
                    <a:p>
                      <a:endParaRPr lang="en-GB" dirty="0"/>
                    </a:p>
                  </a:txBody>
                  <a:tcPr/>
                </a:tc>
                <a:extLst>
                  <a:ext uri="{0D108BD9-81ED-4DB2-BD59-A6C34878D82A}">
                    <a16:rowId xmlns:a16="http://schemas.microsoft.com/office/drawing/2014/main" val="4078522704"/>
                  </a:ext>
                </a:extLst>
              </a:tr>
            </a:tbl>
          </a:graphicData>
        </a:graphic>
      </p:graphicFrame>
      <p:sp>
        <p:nvSpPr>
          <p:cNvPr id="20" name="Retângulo 19">
            <a:extLst>
              <a:ext uri="{FF2B5EF4-FFF2-40B4-BE49-F238E27FC236}">
                <a16:creationId xmlns:a16="http://schemas.microsoft.com/office/drawing/2014/main" id="{4BCAD4F5-1EA5-4AE2-AA1E-B63CEFB08A0E}"/>
              </a:ext>
            </a:extLst>
          </p:cNvPr>
          <p:cNvSpPr/>
          <p:nvPr/>
        </p:nvSpPr>
        <p:spPr>
          <a:xfrm>
            <a:off x="6826705" y="3940578"/>
            <a:ext cx="1073107" cy="2779151"/>
          </a:xfrm>
          <a:prstGeom prst="rec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pt-PT" sz="3200" b="1" dirty="0"/>
              <a:t>POLYTECHNIC EDUCATION</a:t>
            </a:r>
            <a:endParaRPr lang="en-GB" sz="3200" b="1" dirty="0"/>
          </a:p>
        </p:txBody>
      </p:sp>
      <p:graphicFrame>
        <p:nvGraphicFramePr>
          <p:cNvPr id="22" name="Tabela 21">
            <a:extLst>
              <a:ext uri="{FF2B5EF4-FFF2-40B4-BE49-F238E27FC236}">
                <a16:creationId xmlns:a16="http://schemas.microsoft.com/office/drawing/2014/main" id="{F50BCC73-83A1-42CA-B973-D53C8B372978}"/>
              </a:ext>
            </a:extLst>
          </p:cNvPr>
          <p:cNvGraphicFramePr>
            <a:graphicFrameLocks noGrp="1"/>
          </p:cNvGraphicFramePr>
          <p:nvPr>
            <p:extLst>
              <p:ext uri="{D42A27DB-BD31-4B8C-83A1-F6EECF244321}">
                <p14:modId xmlns:p14="http://schemas.microsoft.com/office/powerpoint/2010/main" val="672602236"/>
              </p:ext>
            </p:extLst>
          </p:nvPr>
        </p:nvGraphicFramePr>
        <p:xfrm>
          <a:off x="7919045" y="3984809"/>
          <a:ext cx="4015104" cy="2779151"/>
        </p:xfrm>
        <a:graphic>
          <a:graphicData uri="http://schemas.openxmlformats.org/drawingml/2006/table">
            <a:tbl>
              <a:tblPr firstRow="1" bandRow="1">
                <a:tableStyleId>{93296810-A885-4BE3-A3E7-6D5BEEA58F35}</a:tableStyleId>
              </a:tblPr>
              <a:tblGrid>
                <a:gridCol w="1133725">
                  <a:extLst>
                    <a:ext uri="{9D8B030D-6E8A-4147-A177-3AD203B41FA5}">
                      <a16:colId xmlns:a16="http://schemas.microsoft.com/office/drawing/2014/main" val="2857884233"/>
                    </a:ext>
                  </a:extLst>
                </a:gridCol>
                <a:gridCol w="2881379">
                  <a:extLst>
                    <a:ext uri="{9D8B030D-6E8A-4147-A177-3AD203B41FA5}">
                      <a16:colId xmlns:a16="http://schemas.microsoft.com/office/drawing/2014/main" val="601288047"/>
                    </a:ext>
                  </a:extLst>
                </a:gridCol>
              </a:tblGrid>
              <a:tr h="723970">
                <a:tc>
                  <a:txBody>
                    <a:bodyPr/>
                    <a:lstStyle/>
                    <a:p>
                      <a:r>
                        <a:rPr lang="pt-PT" sz="2800" dirty="0"/>
                        <a:t>3rd</a:t>
                      </a:r>
                      <a:endParaRPr lang="en-GB" sz="2800" b="1" dirty="0"/>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PT" sz="4000" dirty="0"/>
                    </a:p>
                    <a:p>
                      <a:pPr marL="0" marR="0" lvl="0" indent="0" algn="ctr" defTabSz="914400" rtl="0" eaLnBrk="1" fontAlgn="auto" latinLnBrk="0" hangingPunct="1">
                        <a:lnSpc>
                          <a:spcPct val="100000"/>
                        </a:lnSpc>
                        <a:spcBef>
                          <a:spcPts val="0"/>
                        </a:spcBef>
                        <a:spcAft>
                          <a:spcPts val="0"/>
                        </a:spcAft>
                        <a:buClrTx/>
                        <a:buSzTx/>
                        <a:buFontTx/>
                        <a:buNone/>
                        <a:tabLst/>
                        <a:defRPr/>
                      </a:pPr>
                      <a:r>
                        <a:rPr lang="pt-PT" sz="3200" dirty="0"/>
                        <a:t>GRADUATION</a:t>
                      </a:r>
                      <a:endParaRPr lang="en-GB" sz="3200" dirty="0"/>
                    </a:p>
                    <a:p>
                      <a:endParaRPr lang="en-GB" dirty="0"/>
                    </a:p>
                  </a:txBody>
                  <a:tcPr/>
                </a:tc>
                <a:extLst>
                  <a:ext uri="{0D108BD9-81ED-4DB2-BD59-A6C34878D82A}">
                    <a16:rowId xmlns:a16="http://schemas.microsoft.com/office/drawing/2014/main" val="4232633731"/>
                  </a:ext>
                </a:extLst>
              </a:tr>
              <a:tr h="755858">
                <a:tc rowSpan="2">
                  <a:txBody>
                    <a:bodyPr/>
                    <a:lstStyle/>
                    <a:p>
                      <a:r>
                        <a:rPr lang="pt-PT" sz="2800" dirty="0"/>
                        <a:t>2nd</a:t>
                      </a:r>
                      <a:endParaRPr lang="en-GB" sz="2800" b="1" dirty="0"/>
                    </a:p>
                  </a:txBody>
                  <a:tcPr/>
                </a:tc>
                <a:tc vMerge="1">
                  <a:txBody>
                    <a:bodyPr/>
                    <a:lstStyle/>
                    <a:p>
                      <a:endParaRPr lang="en-GB" dirty="0"/>
                    </a:p>
                  </a:txBody>
                  <a:tcPr/>
                </a:tc>
                <a:extLst>
                  <a:ext uri="{0D108BD9-81ED-4DB2-BD59-A6C34878D82A}">
                    <a16:rowId xmlns:a16="http://schemas.microsoft.com/office/drawing/2014/main" val="1920740171"/>
                  </a:ext>
                </a:extLst>
              </a:tr>
              <a:tr h="361984">
                <a:tc vMerge="1">
                  <a:txBody>
                    <a:bodyPr/>
                    <a:lstStyle/>
                    <a:p>
                      <a:endParaRPr lang="en-GB"/>
                    </a:p>
                  </a:txBody>
                  <a:tcPr/>
                </a:tc>
                <a:tc rowSpan="2">
                  <a:txBody>
                    <a:bodyPr/>
                    <a:lstStyle/>
                    <a:p>
                      <a:pPr algn="ctr"/>
                      <a:r>
                        <a:rPr lang="pt-PT" sz="3200" b="1" dirty="0"/>
                        <a:t>BACHELOR DEGREE</a:t>
                      </a:r>
                      <a:endParaRPr lang="en-GB" sz="3200" b="1" dirty="0"/>
                    </a:p>
                  </a:txBody>
                  <a:tcPr/>
                </a:tc>
                <a:extLst>
                  <a:ext uri="{0D108BD9-81ED-4DB2-BD59-A6C34878D82A}">
                    <a16:rowId xmlns:a16="http://schemas.microsoft.com/office/drawing/2014/main" val="3402646280"/>
                  </a:ext>
                </a:extLst>
              </a:tr>
              <a:tr h="937339">
                <a:tc>
                  <a:txBody>
                    <a:bodyPr/>
                    <a:lstStyle/>
                    <a:p>
                      <a:r>
                        <a:rPr lang="pt-PT" sz="2800" dirty="0"/>
                        <a:t>1st</a:t>
                      </a:r>
                      <a:endParaRPr lang="en-GB" sz="2800" b="1" dirty="0"/>
                    </a:p>
                  </a:txBody>
                  <a:tcPr/>
                </a:tc>
                <a:tc vMerge="1">
                  <a:txBody>
                    <a:bodyPr/>
                    <a:lstStyle/>
                    <a:p>
                      <a:endParaRPr lang="en-GB" dirty="0"/>
                    </a:p>
                  </a:txBody>
                  <a:tcPr/>
                </a:tc>
                <a:extLst>
                  <a:ext uri="{0D108BD9-81ED-4DB2-BD59-A6C34878D82A}">
                    <a16:rowId xmlns:a16="http://schemas.microsoft.com/office/drawing/2014/main" val="4078522704"/>
                  </a:ext>
                </a:extLst>
              </a:tr>
            </a:tbl>
          </a:graphicData>
        </a:graphic>
      </p:graphicFrame>
      <p:cxnSp>
        <p:nvCxnSpPr>
          <p:cNvPr id="4" name="Conexão reta 3">
            <a:extLst>
              <a:ext uri="{FF2B5EF4-FFF2-40B4-BE49-F238E27FC236}">
                <a16:creationId xmlns:a16="http://schemas.microsoft.com/office/drawing/2014/main" id="{BF8F22CE-BD0C-4140-BD8D-78595D0D5F7D}"/>
              </a:ext>
            </a:extLst>
          </p:cNvPr>
          <p:cNvCxnSpPr>
            <a:cxnSpLocks/>
          </p:cNvCxnSpPr>
          <p:nvPr/>
        </p:nvCxnSpPr>
        <p:spPr>
          <a:xfrm flipH="1">
            <a:off x="7153850" y="1885507"/>
            <a:ext cx="2739494" cy="1"/>
          </a:xfrm>
          <a:prstGeom prst="line">
            <a:avLst/>
          </a:prstGeom>
          <a:ln w="41275"/>
        </p:spPr>
        <p:style>
          <a:lnRef idx="1">
            <a:schemeClr val="accent1"/>
          </a:lnRef>
          <a:fillRef idx="0">
            <a:schemeClr val="accent1"/>
          </a:fillRef>
          <a:effectRef idx="0">
            <a:schemeClr val="accent1"/>
          </a:effectRef>
          <a:fontRef idx="minor">
            <a:schemeClr val="tx1"/>
          </a:fontRef>
        </p:style>
      </p:cxnSp>
      <p:cxnSp>
        <p:nvCxnSpPr>
          <p:cNvPr id="17" name="Conexão reta 16">
            <a:extLst>
              <a:ext uri="{FF2B5EF4-FFF2-40B4-BE49-F238E27FC236}">
                <a16:creationId xmlns:a16="http://schemas.microsoft.com/office/drawing/2014/main" id="{5EC38905-3804-4AD7-B248-1E7A471A0299}"/>
              </a:ext>
            </a:extLst>
          </p:cNvPr>
          <p:cNvCxnSpPr/>
          <p:nvPr/>
        </p:nvCxnSpPr>
        <p:spPr>
          <a:xfrm flipV="1">
            <a:off x="9913088" y="1885507"/>
            <a:ext cx="0" cy="2251702"/>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23" name="Conexão reta 22">
            <a:extLst>
              <a:ext uri="{FF2B5EF4-FFF2-40B4-BE49-F238E27FC236}">
                <a16:creationId xmlns:a16="http://schemas.microsoft.com/office/drawing/2014/main" id="{88D3241E-45E4-4B93-908F-1796C12F5AD5}"/>
              </a:ext>
            </a:extLst>
          </p:cNvPr>
          <p:cNvCxnSpPr>
            <a:cxnSpLocks/>
            <a:endCxn id="15" idx="3"/>
          </p:cNvCxnSpPr>
          <p:nvPr/>
        </p:nvCxnSpPr>
        <p:spPr>
          <a:xfrm flipH="1">
            <a:off x="7165294" y="3176587"/>
            <a:ext cx="2728050" cy="13323"/>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158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62695" y="434358"/>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BASIC EDUCATION</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244550" y="1324070"/>
            <a:ext cx="11721064" cy="1283723"/>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endParaRPr lang="en-GB" sz="3600" dirty="0"/>
          </a:p>
          <a:p>
            <a:r>
              <a:rPr lang="en-GB" sz="3600" dirty="0"/>
              <a:t>The second cycle covers interdisciplinary areas of basic education.</a:t>
            </a:r>
          </a:p>
          <a:p>
            <a:r>
              <a:rPr lang="en-GB" sz="3600" dirty="0"/>
              <a:t>.</a:t>
            </a:r>
          </a:p>
        </p:txBody>
      </p:sp>
      <p:sp>
        <p:nvSpPr>
          <p:cNvPr id="6" name="Retângulo 5">
            <a:extLst>
              <a:ext uri="{FF2B5EF4-FFF2-40B4-BE49-F238E27FC236}">
                <a16:creationId xmlns:a16="http://schemas.microsoft.com/office/drawing/2014/main" id="{F349E6CB-E2CA-475E-9647-0F3665210126}"/>
              </a:ext>
            </a:extLst>
          </p:cNvPr>
          <p:cNvSpPr/>
          <p:nvPr/>
        </p:nvSpPr>
        <p:spPr>
          <a:xfrm>
            <a:off x="235468" y="2973631"/>
            <a:ext cx="11721064" cy="3225150"/>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lvl="0"/>
            <a:r>
              <a:rPr lang="en-GB" sz="3600" dirty="0"/>
              <a:t>The third cycle is structured as a set of disciplines or groups of disciplines, incorporating various elements of vocational training. </a:t>
            </a:r>
          </a:p>
        </p:txBody>
      </p:sp>
    </p:spTree>
    <p:extLst>
      <p:ext uri="{BB962C8B-B14F-4D97-AF65-F5344CB8AC3E}">
        <p14:creationId xmlns:p14="http://schemas.microsoft.com/office/powerpoint/2010/main" val="4163386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62695" y="434358"/>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BASIC EDUCATION AIMS:</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244550" y="1324070"/>
            <a:ext cx="11721064" cy="1482925"/>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endParaRPr lang="en-GB" sz="3600" dirty="0"/>
          </a:p>
          <a:p>
            <a:pPr lvl="0"/>
            <a:r>
              <a:rPr lang="en-GB" sz="3600" dirty="0"/>
              <a:t>pupils development of interests, aptitudes and skills and grow as individuals, in accordance with values of social solidarity;</a:t>
            </a:r>
          </a:p>
          <a:p>
            <a:r>
              <a:rPr lang="en-GB" sz="3600" dirty="0"/>
              <a:t>.</a:t>
            </a:r>
          </a:p>
        </p:txBody>
      </p:sp>
      <p:sp>
        <p:nvSpPr>
          <p:cNvPr id="6" name="Retângulo 5">
            <a:extLst>
              <a:ext uri="{FF2B5EF4-FFF2-40B4-BE49-F238E27FC236}">
                <a16:creationId xmlns:a16="http://schemas.microsoft.com/office/drawing/2014/main" id="{F349E6CB-E2CA-475E-9647-0F3665210126}"/>
              </a:ext>
            </a:extLst>
          </p:cNvPr>
          <p:cNvSpPr/>
          <p:nvPr/>
        </p:nvSpPr>
        <p:spPr>
          <a:xfrm>
            <a:off x="235468" y="2973631"/>
            <a:ext cx="11721064" cy="1694062"/>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lvl="0"/>
            <a:r>
              <a:rPr lang="en-GB" sz="3600" dirty="0"/>
              <a:t>pupils acquirement and master basic knowledge, skills, attitudes and values, forming the basis for further general or vocational studies;</a:t>
            </a:r>
          </a:p>
        </p:txBody>
      </p:sp>
      <p:sp>
        <p:nvSpPr>
          <p:cNvPr id="5" name="Retângulo 4">
            <a:extLst>
              <a:ext uri="{FF2B5EF4-FFF2-40B4-BE49-F238E27FC236}">
                <a16:creationId xmlns:a16="http://schemas.microsoft.com/office/drawing/2014/main" id="{87418C11-C7E0-4606-B340-3D1A81F3FA10}"/>
              </a:ext>
            </a:extLst>
          </p:cNvPr>
          <p:cNvSpPr/>
          <p:nvPr/>
        </p:nvSpPr>
        <p:spPr>
          <a:xfrm>
            <a:off x="249646" y="4864771"/>
            <a:ext cx="11721064" cy="1694062"/>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lvl="0"/>
            <a:r>
              <a:rPr lang="en-GB" sz="3600" dirty="0"/>
              <a:t>pupils encouragement in the development of values, attitudes and practices that help to instil a sense of civic responsibility and willingness to participate in democracy.</a:t>
            </a:r>
          </a:p>
        </p:txBody>
      </p:sp>
    </p:spTree>
    <p:extLst>
      <p:ext uri="{BB962C8B-B14F-4D97-AF65-F5344CB8AC3E}">
        <p14:creationId xmlns:p14="http://schemas.microsoft.com/office/powerpoint/2010/main" val="591199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62695" y="434358"/>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BASIC EDUCATION AIMS:</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235468" y="1180214"/>
            <a:ext cx="11098839" cy="5677786"/>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nSpc>
                <a:spcPct val="150000"/>
              </a:lnSpc>
            </a:pPr>
            <a:r>
              <a:rPr lang="en-GB" sz="3600" dirty="0"/>
              <a:t>In general basic education can also include Portuguese as a foreign language (PLNM) for students whose mother tongue is not Portuguese and/or who have not had Portuguese as a school language and for which, according to their academic path and sociolinguistic profile, the school considers to be the most appropriate curricular provision.</a:t>
            </a:r>
          </a:p>
        </p:txBody>
      </p:sp>
    </p:spTree>
    <p:extLst>
      <p:ext uri="{BB962C8B-B14F-4D97-AF65-F5344CB8AC3E}">
        <p14:creationId xmlns:p14="http://schemas.microsoft.com/office/powerpoint/2010/main" val="3791019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62695" y="434358"/>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BASIC EDUCATION AIMS:</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235468" y="1180214"/>
            <a:ext cx="11098839" cy="5677786"/>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nSpc>
                <a:spcPct val="150000"/>
              </a:lnSpc>
            </a:pPr>
            <a:r>
              <a:rPr lang="en-GB" sz="3200" dirty="0"/>
              <a:t>There are also benchmarked schools for bilingual education and teaching. This specialised educational provision offer access to the national curriculum with curriculum models that include Portuguese Sign Language as a first language and written Portuguese as a second language.</a:t>
            </a:r>
          </a:p>
        </p:txBody>
      </p:sp>
    </p:spTree>
    <p:extLst>
      <p:ext uri="{BB962C8B-B14F-4D97-AF65-F5344CB8AC3E}">
        <p14:creationId xmlns:p14="http://schemas.microsoft.com/office/powerpoint/2010/main" val="2764527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62695" y="434358"/>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BASIC EDUCATION AIMS:</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235468" y="1180214"/>
            <a:ext cx="11098839" cy="5677786"/>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nSpc>
                <a:spcPct val="150000"/>
              </a:lnSpc>
            </a:pPr>
            <a:r>
              <a:rPr lang="en-GB" sz="3200" dirty="0"/>
              <a:t>Other school inclusion measures have been excluded, an Integrated Education and Training Programme can be adopted, which enables students to conclude compulsory schooling and promotes social inclusion. This is both a temporary and exceptional socio-educational and training measure for inclusion.</a:t>
            </a:r>
          </a:p>
        </p:txBody>
      </p:sp>
    </p:spTree>
    <p:extLst>
      <p:ext uri="{BB962C8B-B14F-4D97-AF65-F5344CB8AC3E}">
        <p14:creationId xmlns:p14="http://schemas.microsoft.com/office/powerpoint/2010/main" val="1350038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3AF4915-F7E9-4FDD-B9CA-239A1A09D297}"/>
              </a:ext>
            </a:extLst>
          </p:cNvPr>
          <p:cNvSpPr/>
          <p:nvPr/>
        </p:nvSpPr>
        <p:spPr>
          <a:xfrm>
            <a:off x="139775" y="0"/>
            <a:ext cx="11699799" cy="6857999"/>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sz="2800" dirty="0"/>
              <a:t>General guidelines to reinforce and consolidate schools and teacher’s pedagogical autonomy in </a:t>
            </a:r>
            <a:r>
              <a:rPr lang="en-GB" sz="2800" dirty="0" err="1"/>
              <a:t>orther</a:t>
            </a:r>
            <a:r>
              <a:rPr lang="en-GB" sz="2800" dirty="0"/>
              <a:t> to adopt differentiating measures that facilitate didactic and pedagogical solutions that improve student’s learning conditions were applied from school year 2018/2019:</a:t>
            </a:r>
          </a:p>
          <a:p>
            <a:endParaRPr lang="en-GB" dirty="0"/>
          </a:p>
          <a:p>
            <a:r>
              <a:rPr lang="en-GB" sz="2800" dirty="0"/>
              <a:t>- implementation of measures that guarantee inclusive education that responds to each student’s potential, expectations and needs;</a:t>
            </a:r>
          </a:p>
          <a:p>
            <a:endParaRPr lang="en-GB" b="1" dirty="0"/>
          </a:p>
          <a:p>
            <a:r>
              <a:rPr lang="en-GB" sz="2800" dirty="0"/>
              <a:t>- promoting innovation and diversification of teaching and learning methodologies;</a:t>
            </a:r>
          </a:p>
          <a:p>
            <a:endParaRPr lang="en-GB" dirty="0"/>
          </a:p>
          <a:p>
            <a:r>
              <a:rPr lang="en-GB" b="1" dirty="0"/>
              <a:t>- </a:t>
            </a:r>
            <a:r>
              <a:rPr lang="en-GB" sz="2800" dirty="0"/>
              <a:t>timely identifying students’ integration and learning issues;</a:t>
            </a:r>
          </a:p>
          <a:p>
            <a:endParaRPr lang="en-GB" dirty="0"/>
          </a:p>
          <a:p>
            <a:pPr lvl="0"/>
            <a:r>
              <a:rPr lang="en-GB" b="1" dirty="0"/>
              <a:t>- </a:t>
            </a:r>
            <a:r>
              <a:rPr lang="en-GB" sz="2800" dirty="0"/>
              <a:t>closely monitoring students with integration issues, a bad relationship with peers and teachers, and learning difficulties;</a:t>
            </a:r>
          </a:p>
          <a:p>
            <a:pPr lvl="0"/>
            <a:endParaRPr lang="en-GB" sz="1200" dirty="0"/>
          </a:p>
          <a:p>
            <a:pPr lvl="0"/>
            <a:r>
              <a:rPr lang="en-GB" sz="2800" dirty="0"/>
              <a:t>- adjusting teachers’ timetables to the school needs that arise during the school year, whenever justified.</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015338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23EFB22A-D7C2-44F1-A841-03C94174D7B8}"/>
              </a:ext>
            </a:extLst>
          </p:cNvPr>
          <p:cNvSpPr/>
          <p:nvPr/>
        </p:nvSpPr>
        <p:spPr>
          <a:xfrm>
            <a:off x="295275" y="367010"/>
            <a:ext cx="11525250" cy="646331"/>
          </a:xfrm>
          <a:prstGeom prst="rect">
            <a:avLst/>
          </a:prstGeom>
        </p:spPr>
        <p:txBody>
          <a:bodyPr wrap="square">
            <a:spAutoFit/>
          </a:bodyPr>
          <a:lstStyle/>
          <a:p>
            <a:r>
              <a:rPr lang="en-GB" dirty="0">
                <a:solidFill>
                  <a:srgbClr val="5D5D5D"/>
                </a:solidFill>
                <a:latin typeface="Verdana" panose="020B0604030504040204" pitchFamily="34" charset="0"/>
                <a:ea typeface="Calibri" panose="020F0502020204030204" pitchFamily="34" charset="0"/>
                <a:cs typeface="Times New Roman" panose="02020603050405020304" pitchFamily="18" charset="0"/>
              </a:rPr>
              <a:t>At different times during a student’s school life, and whenever students demonstrate learning difficulties in any subject,</a:t>
            </a:r>
            <a:endParaRPr lang="en-GB" dirty="0"/>
          </a:p>
        </p:txBody>
      </p:sp>
      <p:sp>
        <p:nvSpPr>
          <p:cNvPr id="3" name="Retângulo 2">
            <a:extLst>
              <a:ext uri="{FF2B5EF4-FFF2-40B4-BE49-F238E27FC236}">
                <a16:creationId xmlns:a16="http://schemas.microsoft.com/office/drawing/2014/main" id="{42E224F7-86B5-4A1D-8D7F-71F5F6D7103E}"/>
              </a:ext>
            </a:extLst>
          </p:cNvPr>
          <p:cNvSpPr/>
          <p:nvPr/>
        </p:nvSpPr>
        <p:spPr>
          <a:xfrm>
            <a:off x="295275" y="1181100"/>
            <a:ext cx="11258550" cy="1200329"/>
          </a:xfrm>
          <a:prstGeom prst="rect">
            <a:avLst/>
          </a:prstGeom>
        </p:spPr>
        <p:txBody>
          <a:bodyPr wrap="square">
            <a:spAutoFit/>
          </a:bodyPr>
          <a:lstStyle/>
          <a:p>
            <a:pPr>
              <a:spcAft>
                <a:spcPts val="1075"/>
              </a:spcAft>
            </a:pPr>
            <a:r>
              <a:rPr lang="en-GB" dirty="0">
                <a:solidFill>
                  <a:srgbClr val="5D5D5D"/>
                </a:solidFill>
                <a:latin typeface="Verdana" panose="020B0604030504040204" pitchFamily="34" charset="0"/>
                <a:ea typeface="Times New Roman" panose="02020603050405020304" pitchFamily="18" charset="0"/>
              </a:rPr>
              <a:t>The measures envisaged include, among others, drafting plans that consider students’ characteristics, study support, teaching assistance in the classroom, temporary teacher swops in the 1</a:t>
            </a:r>
            <a:r>
              <a:rPr lang="en-GB" sz="1400" baseline="30000" dirty="0">
                <a:solidFill>
                  <a:srgbClr val="5D5D5D"/>
                </a:solidFill>
                <a:latin typeface="Verdana" panose="020B0604030504040204" pitchFamily="34" charset="0"/>
                <a:ea typeface="Times New Roman" panose="02020603050405020304" pitchFamily="18" charset="0"/>
              </a:rPr>
              <a:t>st</a:t>
            </a:r>
            <a:r>
              <a:rPr lang="en-GB" dirty="0">
                <a:solidFill>
                  <a:srgbClr val="5D5D5D"/>
                </a:solidFill>
                <a:latin typeface="Verdana" panose="020B0604030504040204" pitchFamily="34" charset="0"/>
                <a:ea typeface="Times New Roman" panose="02020603050405020304" pitchFamily="18" charset="0"/>
              </a:rPr>
              <a:t> cycle, the implementation of tutorials or temporary formation of groups of students according to their needs and/or capabilities.</a:t>
            </a:r>
            <a:endParaRPr lang="en-GB"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77529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6CF75-C8D4-4C43-A6C1-9C86ACD5673A}"/>
              </a:ext>
            </a:extLst>
          </p:cNvPr>
          <p:cNvSpPr/>
          <p:nvPr/>
        </p:nvSpPr>
        <p:spPr>
          <a:xfrm>
            <a:off x="457200" y="378072"/>
            <a:ext cx="10972800" cy="392159"/>
          </a:xfrm>
          <a:prstGeom prst="rect">
            <a:avLst/>
          </a:prstGeom>
        </p:spPr>
        <p:txBody>
          <a:bodyPr wrap="square">
            <a:spAutoFit/>
          </a:bodyPr>
          <a:lstStyle/>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INTEGRATING IMMIGRANT CHILDREN INTO SCHOOLS IN EUROPE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tângulo 2">
            <a:extLst>
              <a:ext uri="{FF2B5EF4-FFF2-40B4-BE49-F238E27FC236}">
                <a16:creationId xmlns:a16="http://schemas.microsoft.com/office/drawing/2014/main" id="{473AF009-7F09-40EE-B2E3-42232E0C14E8}"/>
              </a:ext>
            </a:extLst>
          </p:cNvPr>
          <p:cNvSpPr/>
          <p:nvPr/>
        </p:nvSpPr>
        <p:spPr>
          <a:xfrm>
            <a:off x="457199" y="981076"/>
            <a:ext cx="11458575" cy="1754326"/>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Neither the children of refugees and exiles nor the children of immigrants irregular residents can be refused a school place unless the school has no more room, in which case it is required to refer the pupils to another educational establishment in the area. Pupils from pre-school to the ninth year registered in the public education system whose mother tongue is not Portuguese (even if Portuguese is the official language of their country of origin) may benefit from support measures. These children attend Portuguese lessons along with others but may receive extra tuition in the language if necessary. </a:t>
            </a:r>
            <a:endParaRPr lang="en-GB" dirty="0"/>
          </a:p>
        </p:txBody>
      </p:sp>
      <p:sp>
        <p:nvSpPr>
          <p:cNvPr id="4" name="Retângulo 3">
            <a:extLst>
              <a:ext uri="{FF2B5EF4-FFF2-40B4-BE49-F238E27FC236}">
                <a16:creationId xmlns:a16="http://schemas.microsoft.com/office/drawing/2014/main" id="{A73927F5-6976-4AD7-874A-906D82C03A2C}"/>
              </a:ext>
            </a:extLst>
          </p:cNvPr>
          <p:cNvSpPr/>
          <p:nvPr/>
        </p:nvSpPr>
        <p:spPr>
          <a:xfrm>
            <a:off x="457198" y="2946247"/>
            <a:ext cx="11220451" cy="369332"/>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 MEASURES OFFERING SCHOOL-BASED SUPPORT TO IMMIGRANT CHILDREN AND THEIR FAMILIES In 2003</a:t>
            </a:r>
            <a:endParaRPr lang="en-GB" dirty="0"/>
          </a:p>
        </p:txBody>
      </p:sp>
      <p:sp>
        <p:nvSpPr>
          <p:cNvPr id="5" name="Retângulo 4">
            <a:extLst>
              <a:ext uri="{FF2B5EF4-FFF2-40B4-BE49-F238E27FC236}">
                <a16:creationId xmlns:a16="http://schemas.microsoft.com/office/drawing/2014/main" id="{45F134AF-CC1F-4D03-9941-DE3BAD89ECB4}"/>
              </a:ext>
            </a:extLst>
          </p:cNvPr>
          <p:cNvSpPr/>
          <p:nvPr/>
        </p:nvSpPr>
        <p:spPr>
          <a:xfrm>
            <a:off x="514350" y="3315579"/>
            <a:ext cx="11220451" cy="1477328"/>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No school may refuse to enrol a child, provided it is located in the area in which his or her parents reside and places are still available. If all places have been filled, schools normally try to redirect children to other schools in the same area. Children first enrol between the beginning of January and 15 September in the calendar year in which they become 6 years of age, and re-enrol regularly at the end of each school year. Schools will accept enrolment outside these dates on the basis of a written request from the person legally responsible for the child’s education. </a:t>
            </a:r>
            <a:endParaRPr lang="en-GB" dirty="0"/>
          </a:p>
        </p:txBody>
      </p:sp>
      <p:sp>
        <p:nvSpPr>
          <p:cNvPr id="6" name="Retângulo 5">
            <a:extLst>
              <a:ext uri="{FF2B5EF4-FFF2-40B4-BE49-F238E27FC236}">
                <a16:creationId xmlns:a16="http://schemas.microsoft.com/office/drawing/2014/main" id="{3D902D7F-AA6F-40F7-A1B8-124E5726CC66}"/>
              </a:ext>
            </a:extLst>
          </p:cNvPr>
          <p:cNvSpPr/>
          <p:nvPr/>
        </p:nvSpPr>
        <p:spPr>
          <a:xfrm>
            <a:off x="457198" y="4911418"/>
            <a:ext cx="11049002"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Immigrant children who have already begun school in their country of origin should provide their host school with a document which testifies to their level of attainment (and which should be authenticated by the Integrating Immigrant Children into Schools in Europe 6/12 Portuguese or home country consular or embassy authorities</a:t>
            </a:r>
            <a:endParaRPr lang="en-GB" dirty="0"/>
          </a:p>
        </p:txBody>
      </p:sp>
    </p:spTree>
    <p:extLst>
      <p:ext uri="{BB962C8B-B14F-4D97-AF65-F5344CB8AC3E}">
        <p14:creationId xmlns:p14="http://schemas.microsoft.com/office/powerpoint/2010/main" val="3627657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B56CF75-C8D4-4C43-A6C1-9C86ACD5673A}"/>
              </a:ext>
            </a:extLst>
          </p:cNvPr>
          <p:cNvSpPr/>
          <p:nvPr/>
        </p:nvSpPr>
        <p:spPr>
          <a:xfrm>
            <a:off x="457200" y="378072"/>
            <a:ext cx="10972800" cy="392159"/>
          </a:xfrm>
          <a:prstGeom prst="rect">
            <a:avLst/>
          </a:prstGeom>
        </p:spPr>
        <p:txBody>
          <a:bodyPr wrap="square">
            <a:spAutoFit/>
          </a:bodyPr>
          <a:lstStyle/>
          <a:p>
            <a:pPr>
              <a:lnSpc>
                <a:spcPct val="115000"/>
              </a:lnSpc>
              <a:spcAft>
                <a:spcPts val="1000"/>
              </a:spcAft>
            </a:pPr>
            <a:r>
              <a:rPr lang="en-GB" dirty="0">
                <a:latin typeface="Calibri" panose="020F0502020204030204" pitchFamily="34" charset="0"/>
                <a:ea typeface="Calibri" panose="020F0502020204030204" pitchFamily="34" charset="0"/>
                <a:cs typeface="Times New Roman" panose="02020603050405020304" pitchFamily="18" charset="0"/>
              </a:rPr>
              <a:t>INTEGRATING IMMIGRANT CHILDREN INTO SCHOOLS IN EUROPE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tângulo 3">
            <a:extLst>
              <a:ext uri="{FF2B5EF4-FFF2-40B4-BE49-F238E27FC236}">
                <a16:creationId xmlns:a16="http://schemas.microsoft.com/office/drawing/2014/main" id="{A73927F5-6976-4AD7-874A-906D82C03A2C}"/>
              </a:ext>
            </a:extLst>
          </p:cNvPr>
          <p:cNvSpPr/>
          <p:nvPr/>
        </p:nvSpPr>
        <p:spPr>
          <a:xfrm>
            <a:off x="438146" y="955522"/>
            <a:ext cx="11220451" cy="369332"/>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 MEASURES OFFERING SCHOOL-BASED SUPPORT TO IMMIGRANT CHILDREN AND THEIR FAMILIES In 2003</a:t>
            </a:r>
            <a:endParaRPr lang="en-GB" dirty="0"/>
          </a:p>
        </p:txBody>
      </p:sp>
      <p:sp>
        <p:nvSpPr>
          <p:cNvPr id="6" name="Retângulo 5">
            <a:extLst>
              <a:ext uri="{FF2B5EF4-FFF2-40B4-BE49-F238E27FC236}">
                <a16:creationId xmlns:a16="http://schemas.microsoft.com/office/drawing/2014/main" id="{3D902D7F-AA6F-40F7-A1B8-124E5726CC66}"/>
              </a:ext>
            </a:extLst>
          </p:cNvPr>
          <p:cNvSpPr/>
          <p:nvPr/>
        </p:nvSpPr>
        <p:spPr>
          <a:xfrm>
            <a:off x="381000" y="1510145"/>
            <a:ext cx="11049000"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Immigrant children who have already begun school in their country of origin should provide their host school with a document which testifies to their level of attainment (and which should be authenticated by the Integrating Immigrant Children into Schools in Europe 6/12 Portuguese or home country consular or embassy authorities</a:t>
            </a:r>
            <a:endParaRPr lang="en-GB" dirty="0"/>
          </a:p>
        </p:txBody>
      </p:sp>
      <p:sp>
        <p:nvSpPr>
          <p:cNvPr id="7" name="Retângulo 6">
            <a:extLst>
              <a:ext uri="{FF2B5EF4-FFF2-40B4-BE49-F238E27FC236}">
                <a16:creationId xmlns:a16="http://schemas.microsoft.com/office/drawing/2014/main" id="{225FECB7-EDCC-4775-A808-B5F71047EC20}"/>
              </a:ext>
            </a:extLst>
          </p:cNvPr>
          <p:cNvSpPr/>
          <p:nvPr/>
        </p:nvSpPr>
        <p:spPr>
          <a:xfrm>
            <a:off x="380999" y="2618766"/>
            <a:ext cx="11201397" cy="1754326"/>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Children without this school record (or its translation where required) have to go to the Department of Basic Education (DEB) where they take a test to determine how much they have learnt. 2.2. Integration into School Learning Immigrant pupils are integrated directly into the regular education system. The Order in Council 219/97 of 20 August 1997 which defines the model of equivalences with respect to other education systems, facilitates the immediate integration of migrant pupils into the school system by allowing conditional enrolment so that students can attend school without delay. </a:t>
            </a:r>
            <a:endParaRPr lang="en-GB" dirty="0"/>
          </a:p>
        </p:txBody>
      </p:sp>
      <p:sp>
        <p:nvSpPr>
          <p:cNvPr id="8" name="Retângulo 7">
            <a:extLst>
              <a:ext uri="{FF2B5EF4-FFF2-40B4-BE49-F238E27FC236}">
                <a16:creationId xmlns:a16="http://schemas.microsoft.com/office/drawing/2014/main" id="{986FB0F2-FAF2-421F-8654-37D62124461B}"/>
              </a:ext>
            </a:extLst>
          </p:cNvPr>
          <p:cNvSpPr/>
          <p:nvPr/>
        </p:nvSpPr>
        <p:spPr>
          <a:xfrm>
            <a:off x="380998" y="4424525"/>
            <a:ext cx="11201397"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Candidates who enter the national educational system through the diploma-equivalence process must be allowed to benefit from a teaching support scheme suited to their situation and compatible with the possibilities of the educational establishment. </a:t>
            </a:r>
            <a:endParaRPr lang="en-GB" dirty="0"/>
          </a:p>
        </p:txBody>
      </p:sp>
    </p:spTree>
    <p:extLst>
      <p:ext uri="{BB962C8B-B14F-4D97-AF65-F5344CB8AC3E}">
        <p14:creationId xmlns:p14="http://schemas.microsoft.com/office/powerpoint/2010/main" val="1120903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FE3AEB5-EAFF-48DF-8CEE-3161051DE255}"/>
              </a:ext>
            </a:extLst>
          </p:cNvPr>
          <p:cNvSpPr/>
          <p:nvPr/>
        </p:nvSpPr>
        <p:spPr>
          <a:xfrm>
            <a:off x="476250" y="374988"/>
            <a:ext cx="11258550" cy="1200329"/>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Teaching support should focus on eliminating difficulties encountered by the student, in particular in mastering the Portuguese language. This same Order (Article 16,3) states: ‘For the implementation of the foregoing provisions, the educational establishment shall carry out a diagnostic assessment of the pupil and shall subsequently formulate an individual educational support plan’.</a:t>
            </a:r>
            <a:endParaRPr lang="en-GB" dirty="0"/>
          </a:p>
        </p:txBody>
      </p:sp>
      <p:sp>
        <p:nvSpPr>
          <p:cNvPr id="3" name="Retângulo 2">
            <a:extLst>
              <a:ext uri="{FF2B5EF4-FFF2-40B4-BE49-F238E27FC236}">
                <a16:creationId xmlns:a16="http://schemas.microsoft.com/office/drawing/2014/main" id="{9BEC1A25-CEBD-44CC-AB23-969161E92A90}"/>
              </a:ext>
            </a:extLst>
          </p:cNvPr>
          <p:cNvSpPr/>
          <p:nvPr/>
        </p:nvSpPr>
        <p:spPr>
          <a:xfrm>
            <a:off x="476250" y="1674674"/>
            <a:ext cx="10972800" cy="1200329"/>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The teachers of kindergarten and the 1st cycle of primary education are required to promote the learning of spoken language by all children, with special attention to those belonging to social and linguistic minorities or underprivileged segments of society; and to encourage pupils of other mother tongues to learn Portuguese as a second language </a:t>
            </a:r>
            <a:endParaRPr lang="en-GB" dirty="0"/>
          </a:p>
        </p:txBody>
      </p:sp>
      <p:sp>
        <p:nvSpPr>
          <p:cNvPr id="4" name="Retângulo 3">
            <a:extLst>
              <a:ext uri="{FF2B5EF4-FFF2-40B4-BE49-F238E27FC236}">
                <a16:creationId xmlns:a16="http://schemas.microsoft.com/office/drawing/2014/main" id="{B61551A9-BA6A-4DF2-BCB6-D4E46E520080}"/>
              </a:ext>
            </a:extLst>
          </p:cNvPr>
          <p:cNvSpPr/>
          <p:nvPr/>
        </p:nvSpPr>
        <p:spPr>
          <a:xfrm>
            <a:off x="476250" y="2974360"/>
            <a:ext cx="11068050" cy="1200329"/>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In the curriculum for primary education, several points may be noted: • The integration of immigrant pupils into schools can be achieved in different educational and learning situations, with an emphasis on a differentiated teaching approach; • Particular attention is paid to cooperative activities ‘focusing on integration and the exchange of knowledge’</a:t>
            </a:r>
            <a:endParaRPr lang="en-GB" dirty="0"/>
          </a:p>
        </p:txBody>
      </p:sp>
      <p:sp>
        <p:nvSpPr>
          <p:cNvPr id="5" name="Retângulo 4">
            <a:extLst>
              <a:ext uri="{FF2B5EF4-FFF2-40B4-BE49-F238E27FC236}">
                <a16:creationId xmlns:a16="http://schemas.microsoft.com/office/drawing/2014/main" id="{6D79C0E6-925C-41FB-9B23-88A674A56451}"/>
              </a:ext>
            </a:extLst>
          </p:cNvPr>
          <p:cNvSpPr/>
          <p:nvPr/>
        </p:nvSpPr>
        <p:spPr>
          <a:xfrm>
            <a:off x="476249" y="4274046"/>
            <a:ext cx="10972799" cy="646331"/>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The schools must – pursuant to their autonomous status and in accordance with their educational programme – define, offer, and manage specific measures for the diversification of the curriculum</a:t>
            </a:r>
            <a:endParaRPr lang="en-GB" dirty="0"/>
          </a:p>
        </p:txBody>
      </p:sp>
      <p:sp>
        <p:nvSpPr>
          <p:cNvPr id="6" name="Retângulo 5">
            <a:extLst>
              <a:ext uri="{FF2B5EF4-FFF2-40B4-BE49-F238E27FC236}">
                <a16:creationId xmlns:a16="http://schemas.microsoft.com/office/drawing/2014/main" id="{36FD67E5-74DD-4411-B4BA-DD3E4941CD33}"/>
              </a:ext>
            </a:extLst>
          </p:cNvPr>
          <p:cNvSpPr/>
          <p:nvPr/>
        </p:nvSpPr>
        <p:spPr>
          <a:xfrm>
            <a:off x="380999" y="5263277"/>
            <a:ext cx="11068049"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 ‘Schools must provide specific curricular activities for teaching Portuguese as a second language to pupils whose mother tongue is not Portuguese’. Consequently, depending on the capacities of the establishment, Portuguese can be given as a second language or be the subject of a specific educational support scheme. </a:t>
            </a:r>
            <a:endParaRPr lang="en-GB" dirty="0"/>
          </a:p>
        </p:txBody>
      </p:sp>
    </p:spTree>
    <p:extLst>
      <p:ext uri="{BB962C8B-B14F-4D97-AF65-F5344CB8AC3E}">
        <p14:creationId xmlns:p14="http://schemas.microsoft.com/office/powerpoint/2010/main" val="100094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FE7283F5-90EB-49BB-912E-D4F663098DCC}"/>
              </a:ext>
            </a:extLst>
          </p:cNvPr>
          <p:cNvSpPr/>
          <p:nvPr/>
        </p:nvSpPr>
        <p:spPr>
          <a:xfrm>
            <a:off x="1295400" y="685801"/>
            <a:ext cx="6264349" cy="52387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SECONDARY EDUCATION</a:t>
            </a:r>
            <a:endParaRPr lang="en-GB" sz="4000" b="1" dirty="0"/>
          </a:p>
        </p:txBody>
      </p:sp>
      <p:graphicFrame>
        <p:nvGraphicFramePr>
          <p:cNvPr id="3" name="Tabela 2">
            <a:extLst>
              <a:ext uri="{FF2B5EF4-FFF2-40B4-BE49-F238E27FC236}">
                <a16:creationId xmlns:a16="http://schemas.microsoft.com/office/drawing/2014/main" id="{16B48B64-A7CC-4A08-8063-9D8860847BDB}"/>
              </a:ext>
            </a:extLst>
          </p:cNvPr>
          <p:cNvGraphicFramePr>
            <a:graphicFrameLocks noGrp="1"/>
          </p:cNvGraphicFramePr>
          <p:nvPr>
            <p:extLst>
              <p:ext uri="{D42A27DB-BD31-4B8C-83A1-F6EECF244321}">
                <p14:modId xmlns:p14="http://schemas.microsoft.com/office/powerpoint/2010/main" val="671996417"/>
              </p:ext>
            </p:extLst>
          </p:nvPr>
        </p:nvGraphicFramePr>
        <p:xfrm>
          <a:off x="210878" y="1889247"/>
          <a:ext cx="6679020" cy="3017520"/>
        </p:xfrm>
        <a:graphic>
          <a:graphicData uri="http://schemas.openxmlformats.org/drawingml/2006/table">
            <a:tbl>
              <a:tblPr firstRow="1" bandRow="1">
                <a:tableStyleId>{93296810-A885-4BE3-A3E7-6D5BEEA58F35}</a:tableStyleId>
              </a:tblPr>
              <a:tblGrid>
                <a:gridCol w="1022499">
                  <a:extLst>
                    <a:ext uri="{9D8B030D-6E8A-4147-A177-3AD203B41FA5}">
                      <a16:colId xmlns:a16="http://schemas.microsoft.com/office/drawing/2014/main" val="97604494"/>
                    </a:ext>
                  </a:extLst>
                </a:gridCol>
                <a:gridCol w="2550101">
                  <a:extLst>
                    <a:ext uri="{9D8B030D-6E8A-4147-A177-3AD203B41FA5}">
                      <a16:colId xmlns:a16="http://schemas.microsoft.com/office/drawing/2014/main" val="1526007046"/>
                    </a:ext>
                  </a:extLst>
                </a:gridCol>
                <a:gridCol w="3106420">
                  <a:extLst>
                    <a:ext uri="{9D8B030D-6E8A-4147-A177-3AD203B41FA5}">
                      <a16:colId xmlns:a16="http://schemas.microsoft.com/office/drawing/2014/main" val="2487680315"/>
                    </a:ext>
                  </a:extLst>
                </a:gridCol>
              </a:tblGrid>
              <a:tr h="370840">
                <a:tc>
                  <a:txBody>
                    <a:bodyPr/>
                    <a:lstStyle/>
                    <a:p>
                      <a:r>
                        <a:rPr lang="pt-PT" sz="2800" dirty="0"/>
                        <a:t>12Th</a:t>
                      </a:r>
                      <a:endParaRPr lang="en-GB" sz="2800" dirty="0"/>
                    </a:p>
                  </a:txBody>
                  <a:tcPr/>
                </a:tc>
                <a:tc rowSpan="3">
                  <a:txBody>
                    <a:bodyPr/>
                    <a:lstStyle/>
                    <a:p>
                      <a:pPr algn="ctr"/>
                      <a:r>
                        <a:rPr lang="pt-PT" sz="3200" dirty="0"/>
                        <a:t>GENERAL COURSES</a:t>
                      </a:r>
                    </a:p>
                    <a:p>
                      <a:endParaRPr lang="pt-PT" sz="3200" dirty="0"/>
                    </a:p>
                    <a:p>
                      <a:pPr algn="ctr"/>
                      <a:r>
                        <a:rPr lang="pt-PT" sz="3200" dirty="0"/>
                        <a:t>SCIENTIFIC and </a:t>
                      </a:r>
                    </a:p>
                    <a:p>
                      <a:pPr algn="ctr"/>
                      <a:r>
                        <a:rPr lang="pt-PT" sz="3200" dirty="0"/>
                        <a:t>HUMANISTIC</a:t>
                      </a:r>
                      <a:endParaRPr lang="en-GB" sz="3200" dirty="0"/>
                    </a:p>
                  </a:txBody>
                  <a:tcPr/>
                </a:tc>
                <a:tc rowSpan="3">
                  <a:txBody>
                    <a:bodyPr/>
                    <a:lstStyle/>
                    <a:p>
                      <a:pPr algn="ctr"/>
                      <a:r>
                        <a:rPr lang="pt-PT" sz="3200" dirty="0"/>
                        <a:t>TECHNOLOGICAL </a:t>
                      </a:r>
                    </a:p>
                    <a:p>
                      <a:pPr algn="ctr"/>
                      <a:r>
                        <a:rPr lang="pt-PT" sz="3200" dirty="0"/>
                        <a:t>COURSES</a:t>
                      </a:r>
                      <a:endParaRPr lang="en-GB" sz="3200" dirty="0"/>
                    </a:p>
                  </a:txBody>
                  <a:tcPr/>
                </a:tc>
                <a:extLst>
                  <a:ext uri="{0D108BD9-81ED-4DB2-BD59-A6C34878D82A}">
                    <a16:rowId xmlns:a16="http://schemas.microsoft.com/office/drawing/2014/main" val="4043533153"/>
                  </a:ext>
                </a:extLst>
              </a:tr>
              <a:tr h="370840">
                <a:tc>
                  <a:txBody>
                    <a:bodyPr/>
                    <a:lstStyle/>
                    <a:p>
                      <a:r>
                        <a:rPr lang="pt-PT" sz="2800" dirty="0"/>
                        <a:t>11th</a:t>
                      </a:r>
                      <a:endParaRPr lang="en-GB" sz="2800" dirty="0"/>
                    </a:p>
                  </a:txBody>
                  <a:tcPr/>
                </a:tc>
                <a:tc v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2616004210"/>
                  </a:ext>
                </a:extLst>
              </a:tr>
              <a:tr h="370840">
                <a:tc>
                  <a:txBody>
                    <a:bodyPr/>
                    <a:lstStyle/>
                    <a:p>
                      <a:r>
                        <a:rPr lang="pt-PT" sz="2800" dirty="0"/>
                        <a:t>10th</a:t>
                      </a:r>
                      <a:endParaRPr lang="en-GB" sz="2800" dirty="0"/>
                    </a:p>
                  </a:txBody>
                  <a:tcPr/>
                </a:tc>
                <a:tc v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2942398840"/>
                  </a:ext>
                </a:extLst>
              </a:tr>
            </a:tbl>
          </a:graphicData>
        </a:graphic>
      </p:graphicFrame>
      <p:sp>
        <p:nvSpPr>
          <p:cNvPr id="4" name="Retângulo 3">
            <a:extLst>
              <a:ext uri="{FF2B5EF4-FFF2-40B4-BE49-F238E27FC236}">
                <a16:creationId xmlns:a16="http://schemas.microsoft.com/office/drawing/2014/main" id="{D7C435D1-0016-4143-BE17-1E36F8C2CA99}"/>
              </a:ext>
            </a:extLst>
          </p:cNvPr>
          <p:cNvSpPr/>
          <p:nvPr/>
        </p:nvSpPr>
        <p:spPr>
          <a:xfrm>
            <a:off x="6996223" y="1889247"/>
            <a:ext cx="2509284" cy="11125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3200" dirty="0"/>
              <a:t>VOCATIONAL </a:t>
            </a:r>
          </a:p>
          <a:p>
            <a:pPr algn="ctr"/>
            <a:r>
              <a:rPr lang="pt-PT" sz="3200" dirty="0"/>
              <a:t>COURSES</a:t>
            </a:r>
            <a:endParaRPr lang="en-GB" sz="3200" dirty="0"/>
          </a:p>
        </p:txBody>
      </p:sp>
      <p:sp>
        <p:nvSpPr>
          <p:cNvPr id="17" name="Retângulo 16">
            <a:extLst>
              <a:ext uri="{FF2B5EF4-FFF2-40B4-BE49-F238E27FC236}">
                <a16:creationId xmlns:a16="http://schemas.microsoft.com/office/drawing/2014/main" id="{9EA49378-2682-49DD-996A-73E66E414A46}"/>
              </a:ext>
            </a:extLst>
          </p:cNvPr>
          <p:cNvSpPr/>
          <p:nvPr/>
        </p:nvSpPr>
        <p:spPr>
          <a:xfrm>
            <a:off x="9611832" y="1889247"/>
            <a:ext cx="2509284" cy="11125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3200" dirty="0"/>
              <a:t>ARTISTIC</a:t>
            </a:r>
          </a:p>
          <a:p>
            <a:pPr algn="ctr"/>
            <a:r>
              <a:rPr lang="pt-PT" sz="3200" dirty="0"/>
              <a:t>EDUCATION</a:t>
            </a:r>
            <a:endParaRPr lang="en-GB" sz="3200" dirty="0"/>
          </a:p>
        </p:txBody>
      </p:sp>
      <p:sp>
        <p:nvSpPr>
          <p:cNvPr id="23" name="Retângulo 22">
            <a:extLst>
              <a:ext uri="{FF2B5EF4-FFF2-40B4-BE49-F238E27FC236}">
                <a16:creationId xmlns:a16="http://schemas.microsoft.com/office/drawing/2014/main" id="{ECBEFFFD-467B-4E2F-BC3F-F095890A1E90}"/>
              </a:ext>
            </a:extLst>
          </p:cNvPr>
          <p:cNvSpPr/>
          <p:nvPr/>
        </p:nvSpPr>
        <p:spPr>
          <a:xfrm>
            <a:off x="6996223" y="3699220"/>
            <a:ext cx="2342708" cy="11125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3200" dirty="0"/>
          </a:p>
          <a:p>
            <a:pPr algn="ctr"/>
            <a:r>
              <a:rPr lang="pt-PT" sz="3200" dirty="0"/>
              <a:t>RECURRENT</a:t>
            </a:r>
          </a:p>
          <a:p>
            <a:pPr algn="ctr"/>
            <a:endParaRPr lang="en-GB" sz="3200" dirty="0"/>
          </a:p>
        </p:txBody>
      </p:sp>
      <p:sp>
        <p:nvSpPr>
          <p:cNvPr id="24" name="Retângulo 23">
            <a:extLst>
              <a:ext uri="{FF2B5EF4-FFF2-40B4-BE49-F238E27FC236}">
                <a16:creationId xmlns:a16="http://schemas.microsoft.com/office/drawing/2014/main" id="{68156EA8-C4D8-4139-9C3D-8B550B740640}"/>
              </a:ext>
            </a:extLst>
          </p:cNvPr>
          <p:cNvSpPr/>
          <p:nvPr/>
        </p:nvSpPr>
        <p:spPr>
          <a:xfrm>
            <a:off x="9338931" y="3699220"/>
            <a:ext cx="2853069" cy="11125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3200" dirty="0"/>
              <a:t>APRENTICESHIP</a:t>
            </a:r>
            <a:endParaRPr lang="en-GB" sz="3200" dirty="0"/>
          </a:p>
        </p:txBody>
      </p:sp>
      <p:sp>
        <p:nvSpPr>
          <p:cNvPr id="25" name="Retângulo 24">
            <a:extLst>
              <a:ext uri="{FF2B5EF4-FFF2-40B4-BE49-F238E27FC236}">
                <a16:creationId xmlns:a16="http://schemas.microsoft.com/office/drawing/2014/main" id="{8B64B160-C5DE-4854-81D3-8FF738429D89}"/>
              </a:ext>
            </a:extLst>
          </p:cNvPr>
          <p:cNvSpPr/>
          <p:nvPr/>
        </p:nvSpPr>
        <p:spPr>
          <a:xfrm>
            <a:off x="297712" y="5159425"/>
            <a:ext cx="11695814" cy="11125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3200" dirty="0"/>
              <a:t>EDUCATION AND TRAINIG COURSES FOR YOUTHS AND ADULTS </a:t>
            </a:r>
          </a:p>
          <a:p>
            <a:pPr algn="ctr"/>
            <a:r>
              <a:rPr lang="en-GB" sz="3200" dirty="0"/>
              <a:t>From 18 years old of age </a:t>
            </a:r>
          </a:p>
        </p:txBody>
      </p:sp>
    </p:spTree>
    <p:extLst>
      <p:ext uri="{BB962C8B-B14F-4D97-AF65-F5344CB8AC3E}">
        <p14:creationId xmlns:p14="http://schemas.microsoft.com/office/powerpoint/2010/main" val="39629187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D6BBBAD1-44D7-4A7B-9795-DD539D399069}"/>
              </a:ext>
            </a:extLst>
          </p:cNvPr>
          <p:cNvSpPr/>
          <p:nvPr/>
        </p:nvSpPr>
        <p:spPr>
          <a:xfrm>
            <a:off x="257175" y="378589"/>
            <a:ext cx="11401425" cy="1477328"/>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Mainstream Portuguese language teachers are entitled to do so anyway, but many </a:t>
            </a:r>
            <a:r>
              <a:rPr lang="en-GB" dirty="0" err="1">
                <a:latin typeface="Calibri" panose="020F0502020204030204" pitchFamily="34" charset="0"/>
                <a:ea typeface="Calibri" panose="020F0502020204030204" pitchFamily="34" charset="0"/>
                <a:cs typeface="Times New Roman" panose="02020603050405020304" pitchFamily="18" charset="0"/>
              </a:rPr>
              <a:t>Escolas</a:t>
            </a:r>
            <a:r>
              <a:rPr lang="en-GB" dirty="0">
                <a:latin typeface="Calibri" panose="020F0502020204030204" pitchFamily="34" charset="0"/>
                <a:ea typeface="Calibri" panose="020F0502020204030204" pitchFamily="34" charset="0"/>
                <a:cs typeface="Times New Roman" panose="02020603050405020304" pitchFamily="18" charset="0"/>
              </a:rPr>
              <a:t> </a:t>
            </a:r>
            <a:r>
              <a:rPr lang="en-GB" dirty="0" err="1">
                <a:latin typeface="Calibri" panose="020F0502020204030204" pitchFamily="34" charset="0"/>
                <a:ea typeface="Calibri" panose="020F0502020204030204" pitchFamily="34" charset="0"/>
                <a:cs typeface="Times New Roman" panose="02020603050405020304" pitchFamily="18" charset="0"/>
              </a:rPr>
              <a:t>Superiores</a:t>
            </a:r>
            <a:r>
              <a:rPr lang="en-GB" dirty="0">
                <a:latin typeface="Calibri" panose="020F0502020204030204" pitchFamily="34" charset="0"/>
                <a:ea typeface="Calibri" panose="020F0502020204030204" pitchFamily="34" charset="0"/>
                <a:cs typeface="Times New Roman" panose="02020603050405020304" pitchFamily="18" charset="0"/>
              </a:rPr>
              <a:t> de </a:t>
            </a:r>
            <a:r>
              <a:rPr lang="en-GB" dirty="0" err="1">
                <a:latin typeface="Calibri" panose="020F0502020204030204" pitchFamily="34" charset="0"/>
                <a:ea typeface="Calibri" panose="020F0502020204030204" pitchFamily="34" charset="0"/>
                <a:cs typeface="Times New Roman" panose="02020603050405020304" pitchFamily="18" charset="0"/>
              </a:rPr>
              <a:t>Educação</a:t>
            </a:r>
            <a:r>
              <a:rPr lang="en-GB" dirty="0">
                <a:latin typeface="Calibri" panose="020F0502020204030204" pitchFamily="34" charset="0"/>
                <a:ea typeface="Calibri" panose="020F0502020204030204" pitchFamily="34" charset="0"/>
                <a:cs typeface="Times New Roman" panose="02020603050405020304" pitchFamily="18" charset="0"/>
              </a:rPr>
              <a:t> (ESEs) and universities offer special initial or in-service training in this field. Two public universities in the Lisbon area also provide opportunities for such prospective teachers: the New University of Lisbon offers a ‘Master’s degree in Teaching Portuguese as a Second and Foreign Language’ intended to prepare them to give courses to ( 3 ) Order in Council 241/2001 (30 August), which approves the specific professional qualification profile of teachers. </a:t>
            </a:r>
            <a:endParaRPr lang="en-GB" dirty="0"/>
          </a:p>
        </p:txBody>
      </p:sp>
      <p:sp>
        <p:nvSpPr>
          <p:cNvPr id="3" name="Retângulo 2">
            <a:extLst>
              <a:ext uri="{FF2B5EF4-FFF2-40B4-BE49-F238E27FC236}">
                <a16:creationId xmlns:a16="http://schemas.microsoft.com/office/drawing/2014/main" id="{8072566E-E5BA-4828-987B-2AF72C6AC964}"/>
              </a:ext>
            </a:extLst>
          </p:cNvPr>
          <p:cNvSpPr/>
          <p:nvPr/>
        </p:nvSpPr>
        <p:spPr>
          <a:xfrm>
            <a:off x="352425" y="2133600"/>
            <a:ext cx="11306175"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educational materials such as the CD-ROM entitled ‘Us and the Others’ intended for pre-school education. It was recently published and distributed free of charge to schools and is the result of a partnership between the University of Aveiro and the Department of Primary Education (DEB). </a:t>
            </a:r>
            <a:endParaRPr lang="en-GB" dirty="0"/>
          </a:p>
        </p:txBody>
      </p:sp>
      <p:sp>
        <p:nvSpPr>
          <p:cNvPr id="4" name="Retângulo 3">
            <a:extLst>
              <a:ext uri="{FF2B5EF4-FFF2-40B4-BE49-F238E27FC236}">
                <a16:creationId xmlns:a16="http://schemas.microsoft.com/office/drawing/2014/main" id="{22DDF589-CE8D-43CE-8A7A-13D2B7EDD75E}"/>
              </a:ext>
            </a:extLst>
          </p:cNvPr>
          <p:cNvSpPr/>
          <p:nvPr/>
        </p:nvSpPr>
        <p:spPr>
          <a:xfrm>
            <a:off x="304799" y="3159888"/>
            <a:ext cx="11306175" cy="1754326"/>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In conjunction with the education given in Portuguese schools, education in the language and culture of the student’s country of origin may be provided in cooperation with the State of origin’. An ‘Intercultural’ Secretariat has been created under the auspices of the Council of Ministers. One of its lines of action is to produce educational resources and teaching materials. The materials used in the classroom include the series ‘History and Histories’, designed to acquaint children and young people with the culture and traditions of their countries of origin, thus strengthening their own sense of identity. </a:t>
            </a:r>
            <a:endParaRPr lang="en-GB" dirty="0"/>
          </a:p>
        </p:txBody>
      </p:sp>
      <p:sp>
        <p:nvSpPr>
          <p:cNvPr id="5" name="Retângulo 4">
            <a:extLst>
              <a:ext uri="{FF2B5EF4-FFF2-40B4-BE49-F238E27FC236}">
                <a16:creationId xmlns:a16="http://schemas.microsoft.com/office/drawing/2014/main" id="{05F465F1-BD9E-4345-84A1-E1D0813AD06A}"/>
              </a:ext>
            </a:extLst>
          </p:cNvPr>
          <p:cNvSpPr/>
          <p:nvPr/>
        </p:nvSpPr>
        <p:spPr>
          <a:xfrm>
            <a:off x="352424" y="5017172"/>
            <a:ext cx="11153775"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The freedom of religion, conscience and worship is enshrined in the Constitution (Article 41), thereby guaranteeing freedom of instruction for any religion or denomination. Consequently, attendance is optional for religion and ethics courses, and the school has autonomy in the matter. </a:t>
            </a:r>
            <a:endParaRPr lang="en-GB" dirty="0"/>
          </a:p>
        </p:txBody>
      </p:sp>
    </p:spTree>
    <p:extLst>
      <p:ext uri="{BB962C8B-B14F-4D97-AF65-F5344CB8AC3E}">
        <p14:creationId xmlns:p14="http://schemas.microsoft.com/office/powerpoint/2010/main" val="3987674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96FA8FA-8724-4F93-9850-8A0692AEAF6E}"/>
              </a:ext>
            </a:extLst>
          </p:cNvPr>
          <p:cNvSpPr/>
          <p:nvPr/>
        </p:nvSpPr>
        <p:spPr>
          <a:xfrm>
            <a:off x="402642" y="558284"/>
            <a:ext cx="4604915" cy="369332"/>
          </a:xfrm>
          <a:prstGeom prst="rect">
            <a:avLst/>
          </a:prstGeom>
        </p:spPr>
        <p:txBody>
          <a:bodyPr wrap="non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 INTERCULTURAL APPROACHES IN EDUCATION </a:t>
            </a:r>
            <a:endParaRPr lang="en-GB" dirty="0"/>
          </a:p>
        </p:txBody>
      </p:sp>
      <p:sp>
        <p:nvSpPr>
          <p:cNvPr id="3" name="Retângulo 2">
            <a:extLst>
              <a:ext uri="{FF2B5EF4-FFF2-40B4-BE49-F238E27FC236}">
                <a16:creationId xmlns:a16="http://schemas.microsoft.com/office/drawing/2014/main" id="{49DE4F19-370E-4F14-9B10-4C72F31DE4A6}"/>
              </a:ext>
            </a:extLst>
          </p:cNvPr>
          <p:cNvSpPr/>
          <p:nvPr/>
        </p:nvSpPr>
        <p:spPr>
          <a:xfrm>
            <a:off x="495299" y="927616"/>
            <a:ext cx="11134725" cy="1477328"/>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Curriculum Pursuant to curricular guidelines for pre-school education, the following general pedagogical objectives have been set: promoting the integration of children into various social groups, with respect for the plurality of cultures; increasing children’s awareness of being members of society. In defining essential skills to be developed in primary education, the following recommendations, which are specifically for teachers to guide them towards special strategies for intercultural education, may be noted: </a:t>
            </a:r>
            <a:endParaRPr lang="en-GB" dirty="0"/>
          </a:p>
        </p:txBody>
      </p:sp>
      <p:sp>
        <p:nvSpPr>
          <p:cNvPr id="4" name="Retângulo 3">
            <a:extLst>
              <a:ext uri="{FF2B5EF4-FFF2-40B4-BE49-F238E27FC236}">
                <a16:creationId xmlns:a16="http://schemas.microsoft.com/office/drawing/2014/main" id="{85149C01-336B-4E34-B9D7-F5F100F4E1D5}"/>
              </a:ext>
            </a:extLst>
          </p:cNvPr>
          <p:cNvSpPr/>
          <p:nvPr/>
        </p:nvSpPr>
        <p:spPr>
          <a:xfrm>
            <a:off x="402641" y="2404944"/>
            <a:ext cx="11436934" cy="3416320"/>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The integration of immigrant pupils into schools can be achieved in different educational and learning situations, with an emphasis on a differentiated teaching approach.; </a:t>
            </a:r>
          </a:p>
          <a:p>
            <a:r>
              <a:rPr lang="en-GB" dirty="0">
                <a:latin typeface="Calibri" panose="020F0502020204030204" pitchFamily="34" charset="0"/>
                <a:ea typeface="Calibri" panose="020F0502020204030204" pitchFamily="34" charset="0"/>
                <a:cs typeface="Times New Roman" panose="02020603050405020304" pitchFamily="18" charset="0"/>
              </a:rPr>
              <a:t>• Particular attention should be paid to cooperative activities ‘focusing on integration and the exchange of knowledge’ (project area); </a:t>
            </a:r>
          </a:p>
          <a:p>
            <a:r>
              <a:rPr lang="en-GB" dirty="0">
                <a:latin typeface="Calibri" panose="020F0502020204030204" pitchFamily="34" charset="0"/>
                <a:ea typeface="Calibri" panose="020F0502020204030204" pitchFamily="34" charset="0"/>
                <a:cs typeface="Times New Roman" panose="02020603050405020304" pitchFamily="18" charset="0"/>
              </a:rPr>
              <a:t>• Pupils should be able to ‘defend their own ideas, using different languages appropriately’; </a:t>
            </a:r>
          </a:p>
          <a:p>
            <a:r>
              <a:rPr lang="en-GB" dirty="0">
                <a:latin typeface="Calibri" panose="020F0502020204030204" pitchFamily="34" charset="0"/>
                <a:ea typeface="Calibri" panose="020F0502020204030204" pitchFamily="34" charset="0"/>
                <a:cs typeface="Times New Roman" panose="02020603050405020304" pitchFamily="18" charset="0"/>
              </a:rPr>
              <a:t>• Teachers should plan for discussion on the use of Portuguese, given the variety of languages spoken by the pupils; </a:t>
            </a:r>
          </a:p>
          <a:p>
            <a:r>
              <a:rPr lang="en-GB" dirty="0">
                <a:latin typeface="Calibri" panose="020F0502020204030204" pitchFamily="34" charset="0"/>
                <a:ea typeface="Calibri" panose="020F0502020204030204" pitchFamily="34" charset="0"/>
                <a:cs typeface="Times New Roman" panose="02020603050405020304" pitchFamily="18" charset="0"/>
              </a:rPr>
              <a:t>• Schools should promote cooperative learning activities and carry out intercultural exchanges; </a:t>
            </a:r>
          </a:p>
          <a:p>
            <a:r>
              <a:rPr lang="en-GB" dirty="0">
                <a:latin typeface="Calibri" panose="020F0502020204030204" pitchFamily="34" charset="0"/>
                <a:ea typeface="Calibri" panose="020F0502020204030204" pitchFamily="34" charset="0"/>
                <a:cs typeface="Times New Roman" panose="02020603050405020304" pitchFamily="18" charset="0"/>
              </a:rPr>
              <a:t>• Education should be adapted and made flexible ‘in respect of the linguistic varieties of Portuguese and the languages spoken by linguistic minorities in the national territory’; </a:t>
            </a:r>
          </a:p>
          <a:p>
            <a:r>
              <a:rPr lang="en-GB" dirty="0">
                <a:latin typeface="Calibri" panose="020F0502020204030204" pitchFamily="34" charset="0"/>
                <a:ea typeface="Calibri" panose="020F0502020204030204" pitchFamily="34" charset="0"/>
                <a:cs typeface="Times New Roman" panose="02020603050405020304" pitchFamily="18" charset="0"/>
              </a:rPr>
              <a:t>• Affinities between the mother-tongue of the immigrant child and other languages should be brought out; • In history classes, exchanges with pupils/young people from other communities, cultures, religions or countries should be promoted. </a:t>
            </a:r>
            <a:endParaRPr lang="en-GB" dirty="0"/>
          </a:p>
        </p:txBody>
      </p:sp>
    </p:spTree>
    <p:extLst>
      <p:ext uri="{BB962C8B-B14F-4D97-AF65-F5344CB8AC3E}">
        <p14:creationId xmlns:p14="http://schemas.microsoft.com/office/powerpoint/2010/main" val="3231657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89FBDCA-3B90-4592-96E0-C162D01DBC18}"/>
              </a:ext>
            </a:extLst>
          </p:cNvPr>
          <p:cNvSpPr/>
          <p:nvPr/>
        </p:nvSpPr>
        <p:spPr>
          <a:xfrm>
            <a:off x="352425" y="275362"/>
            <a:ext cx="11353800"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The Intercultural Secretariat has introduced an intercultural dimension that was not previously explicit in school programmes. In addition it is endeavouring to integrate the objectives of intercultural education into the education system and school programmes by facilitating the development of multicultural schools and promoting tolerance. </a:t>
            </a:r>
            <a:endParaRPr lang="en-GB" dirty="0"/>
          </a:p>
        </p:txBody>
      </p:sp>
      <p:sp>
        <p:nvSpPr>
          <p:cNvPr id="3" name="Retângulo 2">
            <a:extLst>
              <a:ext uri="{FF2B5EF4-FFF2-40B4-BE49-F238E27FC236}">
                <a16:creationId xmlns:a16="http://schemas.microsoft.com/office/drawing/2014/main" id="{22B6A4E2-B167-402C-AA25-2E2AEC1D933F}"/>
              </a:ext>
            </a:extLst>
          </p:cNvPr>
          <p:cNvSpPr/>
          <p:nvPr/>
        </p:nvSpPr>
        <p:spPr>
          <a:xfrm>
            <a:off x="352425" y="1388239"/>
            <a:ext cx="11268075" cy="1754326"/>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This involves adapting and regulating teaching and learning in line with the different needs of each pupil and circumstances at each school. There is a focus on intercultural education when teaching Portuguese (out of respect for the languages spoken by linguistic minorities in the national territories), foreign languages (by providing for consideration of other languages and cultures), history (through pupils communicating awareness among themselves of different ethnic or language backgrounds, cultures and religions or ethnic origins), and geography (through an appreciation of civics and citizenship). </a:t>
            </a:r>
            <a:endParaRPr lang="en-GB" dirty="0"/>
          </a:p>
        </p:txBody>
      </p:sp>
      <p:sp>
        <p:nvSpPr>
          <p:cNvPr id="4" name="Retângulo 3">
            <a:extLst>
              <a:ext uri="{FF2B5EF4-FFF2-40B4-BE49-F238E27FC236}">
                <a16:creationId xmlns:a16="http://schemas.microsoft.com/office/drawing/2014/main" id="{59885823-FFA4-4EC6-8E39-D581E5A1EE0D}"/>
              </a:ext>
            </a:extLst>
          </p:cNvPr>
          <p:cNvSpPr/>
          <p:nvPr/>
        </p:nvSpPr>
        <p:spPr>
          <a:xfrm>
            <a:off x="0" y="3332112"/>
            <a:ext cx="11620500" cy="573298"/>
          </a:xfrm>
          <a:prstGeom prst="rect">
            <a:avLst/>
          </a:prstGeom>
        </p:spPr>
        <p:txBody>
          <a:bodyPr wrap="square">
            <a:spAutoFit/>
          </a:bodyPr>
          <a:lstStyle/>
          <a:p>
            <a:pPr marL="742950" lvl="1" indent="-285750">
              <a:lnSpc>
                <a:spcPct val="115000"/>
              </a:lnSpc>
              <a:spcAft>
                <a:spcPts val="1000"/>
              </a:spcAft>
              <a:buFont typeface="+mj-lt"/>
              <a:buAutoNum type="arabicPeriod"/>
            </a:pPr>
            <a:r>
              <a:rPr lang="en-GB" sz="1400" dirty="0">
                <a:latin typeface="Calibri" panose="020F0502020204030204" pitchFamily="34" charset="0"/>
                <a:ea typeface="Calibri" panose="020F0502020204030204" pitchFamily="34" charset="0"/>
                <a:cs typeface="Times New Roman" panose="02020603050405020304" pitchFamily="18" charset="0"/>
              </a:rPr>
              <a:t>Teacher Training Teachers are required to take into account the phenomenon of cultural diversity and to become agents of integration policy while taking into account the autonomy of the schools and of their own profession.</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tângulo 4">
            <a:extLst>
              <a:ext uri="{FF2B5EF4-FFF2-40B4-BE49-F238E27FC236}">
                <a16:creationId xmlns:a16="http://schemas.microsoft.com/office/drawing/2014/main" id="{D7E2E9E7-F349-4870-B2B2-DB4ED85A5104}"/>
              </a:ext>
            </a:extLst>
          </p:cNvPr>
          <p:cNvSpPr/>
          <p:nvPr/>
        </p:nvSpPr>
        <p:spPr>
          <a:xfrm>
            <a:off x="461962" y="4094957"/>
            <a:ext cx="11134725" cy="1754326"/>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The legislation defining the general professional profile of kindergarten, primary and secondary school teachers (6 ) stipulates the following: The teacher shall ‘recognise, with due consideration and respect, the cultural and personal differences between pupils and other members of the educational community, turning to advantage differences in knowledge and culture and combating exclusion and discrimination’. Further, ‘the teacher shall develop personal, social and professional skills, with a view to ensuring life-long learning, giving due consideration to the diversities and similarities of national and international situations, in particular in the European Union’.</a:t>
            </a:r>
            <a:endParaRPr lang="en-GB" dirty="0"/>
          </a:p>
        </p:txBody>
      </p:sp>
    </p:spTree>
    <p:extLst>
      <p:ext uri="{BB962C8B-B14F-4D97-AF65-F5344CB8AC3E}">
        <p14:creationId xmlns:p14="http://schemas.microsoft.com/office/powerpoint/2010/main" val="3331997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91C988D-74D1-4894-B5F0-DB00EBE4884B}"/>
              </a:ext>
            </a:extLst>
          </p:cNvPr>
          <p:cNvSpPr/>
          <p:nvPr/>
        </p:nvSpPr>
        <p:spPr>
          <a:xfrm>
            <a:off x="523874" y="442436"/>
            <a:ext cx="10848975" cy="923330"/>
          </a:xfrm>
          <a:prstGeom prst="rect">
            <a:avLst/>
          </a:prstGeom>
        </p:spPr>
        <p:txBody>
          <a:bodyPr wrap="square">
            <a:spAutoFit/>
          </a:bodyPr>
          <a:lstStyle/>
          <a:p>
            <a:r>
              <a:rPr lang="en-GB" dirty="0">
                <a:latin typeface="Calibri" panose="020F0502020204030204" pitchFamily="34" charset="0"/>
                <a:ea typeface="Calibri" panose="020F0502020204030204" pitchFamily="34" charset="0"/>
                <a:cs typeface="Times New Roman" panose="02020603050405020304" pitchFamily="18" charset="0"/>
              </a:rPr>
              <a:t>As regards in-service training, one of the most important priorities is information and communication technology (ICT) as a mean of communication between students, teachers and other staff with different cultural backgrounds, and at schools from different regions. </a:t>
            </a:r>
            <a:endParaRPr lang="en-GB" dirty="0"/>
          </a:p>
        </p:txBody>
      </p:sp>
      <p:sp>
        <p:nvSpPr>
          <p:cNvPr id="3" name="Retângulo 2">
            <a:extLst>
              <a:ext uri="{FF2B5EF4-FFF2-40B4-BE49-F238E27FC236}">
                <a16:creationId xmlns:a16="http://schemas.microsoft.com/office/drawing/2014/main" id="{23ED5667-BDD1-49D6-ABFD-B4174B8BB022}"/>
              </a:ext>
            </a:extLst>
          </p:cNvPr>
          <p:cNvSpPr/>
          <p:nvPr/>
        </p:nvSpPr>
        <p:spPr>
          <a:xfrm>
            <a:off x="0" y="1830039"/>
            <a:ext cx="10848974" cy="383823"/>
          </a:xfrm>
          <a:prstGeom prst="rect">
            <a:avLst/>
          </a:prstGeom>
        </p:spPr>
        <p:txBody>
          <a:bodyPr wrap="square">
            <a:spAutoFit/>
          </a:bodyPr>
          <a:lstStyle/>
          <a:p>
            <a:pPr algn="ctr">
              <a:lnSpc>
                <a:spcPct val="115000"/>
              </a:lnSpc>
              <a:spcBef>
                <a:spcPts val="1000"/>
              </a:spcBef>
              <a:spcAft>
                <a:spcPts val="0"/>
              </a:spcAft>
            </a:pPr>
            <a:r>
              <a:rPr lang="en-GB" b="1" dirty="0">
                <a:solidFill>
                  <a:srgbClr val="318B9F"/>
                </a:solidFill>
                <a:latin typeface="Arial" panose="020B0604020202020204" pitchFamily="34" charset="0"/>
                <a:ea typeface="Times New Roman" panose="02020603050405020304" pitchFamily="18" charset="0"/>
                <a:cs typeface="Times New Roman" panose="02020603050405020304" pitchFamily="18" charset="0"/>
              </a:rPr>
              <a:t>Policy Recommendations from the Centre for Geographical Studies, University of Lisbon</a:t>
            </a:r>
            <a:endParaRPr lang="en-GB" b="1" dirty="0">
              <a:solidFill>
                <a:srgbClr val="4F81BD"/>
              </a:solidFill>
              <a:latin typeface="Cambria" panose="02040503050406030204" pitchFamily="18" charset="0"/>
              <a:ea typeface="Times New Roman" panose="02020603050405020304" pitchFamily="18" charset="0"/>
              <a:cs typeface="Times New Roman" panose="02020603050405020304" pitchFamily="18" charset="0"/>
            </a:endParaRPr>
          </a:p>
        </p:txBody>
      </p:sp>
      <p:sp>
        <p:nvSpPr>
          <p:cNvPr id="4" name="Retângulo 3">
            <a:extLst>
              <a:ext uri="{FF2B5EF4-FFF2-40B4-BE49-F238E27FC236}">
                <a16:creationId xmlns:a16="http://schemas.microsoft.com/office/drawing/2014/main" id="{E66EA75D-6BA3-4EEC-A1EB-19EF9C55D327}"/>
              </a:ext>
            </a:extLst>
          </p:cNvPr>
          <p:cNvSpPr/>
          <p:nvPr/>
        </p:nvSpPr>
        <p:spPr>
          <a:xfrm>
            <a:off x="523873" y="2895521"/>
            <a:ext cx="10648951" cy="823302"/>
          </a:xfrm>
          <a:prstGeom prst="rect">
            <a:avLst/>
          </a:prstGeom>
        </p:spPr>
        <p:txBody>
          <a:bodyPr wrap="square">
            <a:spAutoFit/>
          </a:bodyPr>
          <a:lstStyle/>
          <a:p>
            <a:pPr marL="342900" lvl="0" indent="-342900">
              <a:lnSpc>
                <a:spcPts val="1920"/>
              </a:lnSpc>
              <a:spcBef>
                <a:spcPts val="430"/>
              </a:spcBef>
              <a:spcAft>
                <a:spcPts val="1075"/>
              </a:spcAft>
              <a:buSzPts val="1000"/>
              <a:buFont typeface="Symbol" panose="05050102010706020507" pitchFamily="18" charset="2"/>
              <a:buChar char=""/>
              <a:tabLst>
                <a:tab pos="457200" algn="l"/>
              </a:tabLst>
            </a:pPr>
            <a:r>
              <a:rPr lang="en-GB" dirty="0">
                <a:solidFill>
                  <a:srgbClr val="1F2625"/>
                </a:solidFill>
                <a:latin typeface="Arial" panose="020B0604020202020204" pitchFamily="34" charset="0"/>
                <a:ea typeface="Calibri" panose="020F0502020204030204" pitchFamily="34" charset="0"/>
                <a:cs typeface="Times New Roman" panose="02020603050405020304" pitchFamily="18" charset="0"/>
              </a:rPr>
              <a:t>Promote dialogue with and participation of families in education with the goal of reinforcing cultural diversity teaching in schools, improving parental support, and increasing the social inclusion of families</a:t>
            </a:r>
            <a:endParaRPr lang="en-GB" sz="1400" dirty="0">
              <a:solidFill>
                <a:srgbClr val="1F2625"/>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tângulo 4">
            <a:extLst>
              <a:ext uri="{FF2B5EF4-FFF2-40B4-BE49-F238E27FC236}">
                <a16:creationId xmlns:a16="http://schemas.microsoft.com/office/drawing/2014/main" id="{B59EB85D-06CF-4992-AF59-5DE940F1CE8D}"/>
              </a:ext>
            </a:extLst>
          </p:cNvPr>
          <p:cNvSpPr/>
          <p:nvPr/>
        </p:nvSpPr>
        <p:spPr>
          <a:xfrm>
            <a:off x="523873" y="3867002"/>
            <a:ext cx="11029952" cy="579646"/>
          </a:xfrm>
          <a:prstGeom prst="rect">
            <a:avLst/>
          </a:prstGeom>
        </p:spPr>
        <p:txBody>
          <a:bodyPr wrap="square">
            <a:spAutoFit/>
          </a:bodyPr>
          <a:lstStyle/>
          <a:p>
            <a:pPr marL="342900" lvl="0" indent="-342900">
              <a:lnSpc>
                <a:spcPts val="1920"/>
              </a:lnSpc>
              <a:spcBef>
                <a:spcPts val="430"/>
              </a:spcBef>
              <a:spcAft>
                <a:spcPts val="1075"/>
              </a:spcAft>
              <a:buSzPts val="1000"/>
              <a:buFont typeface="Symbol" panose="05050102010706020507" pitchFamily="18" charset="2"/>
              <a:buChar char=""/>
              <a:tabLst>
                <a:tab pos="457200" algn="l"/>
              </a:tabLst>
            </a:pPr>
            <a:r>
              <a:rPr lang="en-GB" dirty="0">
                <a:solidFill>
                  <a:srgbClr val="1F2625"/>
                </a:solidFill>
                <a:latin typeface="Arial" panose="020B0604020202020204" pitchFamily="34" charset="0"/>
                <a:ea typeface="Calibri" panose="020F0502020204030204" pitchFamily="34" charset="0"/>
                <a:cs typeface="Times New Roman" panose="02020603050405020304" pitchFamily="18" charset="0"/>
              </a:rPr>
              <a:t>Schools and teachers decide whether or not to adapt the curriculum and school day to local diversity or to attend available short-term trainings on intercultural education</a:t>
            </a:r>
            <a:endParaRPr lang="en-GB" sz="1400" dirty="0">
              <a:solidFill>
                <a:srgbClr val="1F2625"/>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7167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FE7283F5-90EB-49BB-912E-D4F663098DCC}"/>
              </a:ext>
            </a:extLst>
          </p:cNvPr>
          <p:cNvSpPr/>
          <p:nvPr/>
        </p:nvSpPr>
        <p:spPr>
          <a:xfrm>
            <a:off x="1646274" y="269046"/>
            <a:ext cx="6264349" cy="52387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SECONDARY EDUCATION</a:t>
            </a:r>
            <a:endParaRPr lang="en-GB" sz="4000" b="1" dirty="0"/>
          </a:p>
        </p:txBody>
      </p:sp>
      <p:graphicFrame>
        <p:nvGraphicFramePr>
          <p:cNvPr id="3" name="Tabela 2">
            <a:extLst>
              <a:ext uri="{FF2B5EF4-FFF2-40B4-BE49-F238E27FC236}">
                <a16:creationId xmlns:a16="http://schemas.microsoft.com/office/drawing/2014/main" id="{16B48B64-A7CC-4A08-8063-9D8860847BDB}"/>
              </a:ext>
            </a:extLst>
          </p:cNvPr>
          <p:cNvGraphicFramePr>
            <a:graphicFrameLocks noGrp="1"/>
          </p:cNvGraphicFramePr>
          <p:nvPr>
            <p:extLst>
              <p:ext uri="{D42A27DB-BD31-4B8C-83A1-F6EECF244321}">
                <p14:modId xmlns:p14="http://schemas.microsoft.com/office/powerpoint/2010/main" val="3898659586"/>
              </p:ext>
            </p:extLst>
          </p:nvPr>
        </p:nvGraphicFramePr>
        <p:xfrm>
          <a:off x="210878" y="1889247"/>
          <a:ext cx="8093150" cy="3017520"/>
        </p:xfrm>
        <a:graphic>
          <a:graphicData uri="http://schemas.openxmlformats.org/drawingml/2006/table">
            <a:tbl>
              <a:tblPr firstRow="1" bandRow="1">
                <a:tableStyleId>{93296810-A885-4BE3-A3E7-6D5BEEA58F35}</a:tableStyleId>
              </a:tblPr>
              <a:tblGrid>
                <a:gridCol w="2550101">
                  <a:extLst>
                    <a:ext uri="{9D8B030D-6E8A-4147-A177-3AD203B41FA5}">
                      <a16:colId xmlns:a16="http://schemas.microsoft.com/office/drawing/2014/main" val="1526007046"/>
                    </a:ext>
                  </a:extLst>
                </a:gridCol>
                <a:gridCol w="5543049">
                  <a:extLst>
                    <a:ext uri="{9D8B030D-6E8A-4147-A177-3AD203B41FA5}">
                      <a16:colId xmlns:a16="http://schemas.microsoft.com/office/drawing/2014/main" val="2487680315"/>
                    </a:ext>
                  </a:extLst>
                </a:gridCol>
              </a:tblGrid>
              <a:tr h="1112520">
                <a:tc>
                  <a:txBody>
                    <a:bodyPr/>
                    <a:lstStyle/>
                    <a:p>
                      <a:pPr algn="ctr"/>
                      <a:r>
                        <a:rPr lang="pt-PT" sz="3200" dirty="0"/>
                        <a:t>GENERAL COURSES</a:t>
                      </a:r>
                    </a:p>
                    <a:p>
                      <a:endParaRPr lang="pt-PT" sz="3200" dirty="0"/>
                    </a:p>
                    <a:p>
                      <a:pPr algn="ctr"/>
                      <a:r>
                        <a:rPr lang="pt-PT" sz="3200" dirty="0"/>
                        <a:t>SCIENTIFIC and </a:t>
                      </a:r>
                    </a:p>
                    <a:p>
                      <a:pPr algn="ctr"/>
                      <a:r>
                        <a:rPr lang="pt-PT" sz="3200" dirty="0"/>
                        <a:t>HUMANISTIC</a:t>
                      </a:r>
                      <a:endParaRPr lang="en-GB" sz="3200" dirty="0"/>
                    </a:p>
                  </a:txBody>
                  <a:tcPr/>
                </a:tc>
                <a:tc>
                  <a:txBody>
                    <a:bodyPr/>
                    <a:lstStyle/>
                    <a:p>
                      <a:pPr algn="ctr"/>
                      <a:r>
                        <a:rPr lang="pt-PT" sz="3200" dirty="0"/>
                        <a:t>TECHNOLOGICAL </a:t>
                      </a:r>
                    </a:p>
                    <a:p>
                      <a:pPr algn="ctr"/>
                      <a:r>
                        <a:rPr lang="pt-PT" sz="3200" dirty="0"/>
                        <a:t>COURSES</a:t>
                      </a:r>
                      <a:endParaRPr lang="en-GB" sz="3200" dirty="0"/>
                    </a:p>
                  </a:txBody>
                  <a:tcPr/>
                </a:tc>
                <a:extLst>
                  <a:ext uri="{0D108BD9-81ED-4DB2-BD59-A6C34878D82A}">
                    <a16:rowId xmlns:a16="http://schemas.microsoft.com/office/drawing/2014/main" val="4043533153"/>
                  </a:ext>
                </a:extLst>
              </a:tr>
            </a:tbl>
          </a:graphicData>
        </a:graphic>
      </p:graphicFrame>
      <p:sp>
        <p:nvSpPr>
          <p:cNvPr id="4" name="Retângulo 3">
            <a:extLst>
              <a:ext uri="{FF2B5EF4-FFF2-40B4-BE49-F238E27FC236}">
                <a16:creationId xmlns:a16="http://schemas.microsoft.com/office/drawing/2014/main" id="{D7C435D1-0016-4143-BE17-1E36F8C2CA99}"/>
              </a:ext>
            </a:extLst>
          </p:cNvPr>
          <p:cNvSpPr/>
          <p:nvPr/>
        </p:nvSpPr>
        <p:spPr>
          <a:xfrm>
            <a:off x="2853069" y="3539224"/>
            <a:ext cx="2649279" cy="11125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3200" dirty="0"/>
              <a:t>VOCATIONAL </a:t>
            </a:r>
          </a:p>
          <a:p>
            <a:pPr algn="ctr"/>
            <a:r>
              <a:rPr lang="pt-PT" sz="3200" dirty="0"/>
              <a:t>COURSES</a:t>
            </a:r>
            <a:endParaRPr lang="en-GB" sz="3200" dirty="0"/>
          </a:p>
        </p:txBody>
      </p:sp>
      <p:sp>
        <p:nvSpPr>
          <p:cNvPr id="17" name="Retângulo 16">
            <a:extLst>
              <a:ext uri="{FF2B5EF4-FFF2-40B4-BE49-F238E27FC236}">
                <a16:creationId xmlns:a16="http://schemas.microsoft.com/office/drawing/2014/main" id="{9EA49378-2682-49DD-996A-73E66E414A46}"/>
              </a:ext>
            </a:extLst>
          </p:cNvPr>
          <p:cNvSpPr/>
          <p:nvPr/>
        </p:nvSpPr>
        <p:spPr>
          <a:xfrm>
            <a:off x="5628167" y="3539224"/>
            <a:ext cx="2509284" cy="11125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3200" dirty="0"/>
              <a:t>ARTISTIC</a:t>
            </a:r>
          </a:p>
          <a:p>
            <a:pPr algn="ctr"/>
            <a:r>
              <a:rPr lang="pt-PT" sz="3200" dirty="0"/>
              <a:t>EDUCATION</a:t>
            </a:r>
            <a:endParaRPr lang="en-GB" sz="3200" dirty="0"/>
          </a:p>
        </p:txBody>
      </p:sp>
      <p:sp>
        <p:nvSpPr>
          <p:cNvPr id="23" name="Retângulo 22">
            <a:extLst>
              <a:ext uri="{FF2B5EF4-FFF2-40B4-BE49-F238E27FC236}">
                <a16:creationId xmlns:a16="http://schemas.microsoft.com/office/drawing/2014/main" id="{ECBEFFFD-467B-4E2F-BC3F-F095890A1E90}"/>
              </a:ext>
            </a:extLst>
          </p:cNvPr>
          <p:cNvSpPr/>
          <p:nvPr/>
        </p:nvSpPr>
        <p:spPr>
          <a:xfrm>
            <a:off x="8892362" y="2106659"/>
            <a:ext cx="2853069" cy="146623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3200" dirty="0"/>
          </a:p>
          <a:p>
            <a:pPr algn="ctr"/>
            <a:r>
              <a:rPr lang="pt-PT" sz="3200" dirty="0"/>
              <a:t>RECURRENT SCONDARY EUCATION</a:t>
            </a:r>
          </a:p>
          <a:p>
            <a:pPr algn="ctr"/>
            <a:endParaRPr lang="en-GB" sz="3200" dirty="0"/>
          </a:p>
        </p:txBody>
      </p:sp>
      <p:sp>
        <p:nvSpPr>
          <p:cNvPr id="24" name="Retângulo 23">
            <a:extLst>
              <a:ext uri="{FF2B5EF4-FFF2-40B4-BE49-F238E27FC236}">
                <a16:creationId xmlns:a16="http://schemas.microsoft.com/office/drawing/2014/main" id="{68156EA8-C4D8-4139-9C3D-8B550B740640}"/>
              </a:ext>
            </a:extLst>
          </p:cNvPr>
          <p:cNvSpPr/>
          <p:nvPr/>
        </p:nvSpPr>
        <p:spPr>
          <a:xfrm>
            <a:off x="8892362" y="3656690"/>
            <a:ext cx="2853069" cy="11125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3200" dirty="0"/>
              <a:t>APRENTICESHIP</a:t>
            </a:r>
          </a:p>
          <a:p>
            <a:pPr algn="ctr"/>
            <a:r>
              <a:rPr lang="pt-PT" sz="3200" dirty="0"/>
              <a:t>COURSES</a:t>
            </a:r>
            <a:endParaRPr lang="en-GB" sz="3200" dirty="0"/>
          </a:p>
        </p:txBody>
      </p:sp>
      <p:sp>
        <p:nvSpPr>
          <p:cNvPr id="25" name="Retângulo 24">
            <a:extLst>
              <a:ext uri="{FF2B5EF4-FFF2-40B4-BE49-F238E27FC236}">
                <a16:creationId xmlns:a16="http://schemas.microsoft.com/office/drawing/2014/main" id="{8B64B160-C5DE-4854-81D3-8FF738429D89}"/>
              </a:ext>
            </a:extLst>
          </p:cNvPr>
          <p:cNvSpPr/>
          <p:nvPr/>
        </p:nvSpPr>
        <p:spPr>
          <a:xfrm>
            <a:off x="297712" y="5159425"/>
            <a:ext cx="11695814" cy="111252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PT" sz="3200" dirty="0"/>
              <a:t>EDUCATION AND TRAINIG FOR YOUTHS AND ADULTS </a:t>
            </a:r>
          </a:p>
          <a:p>
            <a:pPr algn="ctr"/>
            <a:r>
              <a:rPr lang="en-GB" sz="3200" dirty="0"/>
              <a:t>From 18 years old of age</a:t>
            </a:r>
          </a:p>
        </p:txBody>
      </p:sp>
      <p:sp>
        <p:nvSpPr>
          <p:cNvPr id="9" name="Retângulo 8">
            <a:extLst>
              <a:ext uri="{FF2B5EF4-FFF2-40B4-BE49-F238E27FC236}">
                <a16:creationId xmlns:a16="http://schemas.microsoft.com/office/drawing/2014/main" id="{0C3EDF08-279C-4127-8165-5B9A1FECC0A6}"/>
              </a:ext>
            </a:extLst>
          </p:cNvPr>
          <p:cNvSpPr/>
          <p:nvPr/>
        </p:nvSpPr>
        <p:spPr>
          <a:xfrm>
            <a:off x="210877" y="1332987"/>
            <a:ext cx="8093150" cy="5238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From the age of 15</a:t>
            </a:r>
          </a:p>
        </p:txBody>
      </p:sp>
      <p:sp>
        <p:nvSpPr>
          <p:cNvPr id="10" name="Retângulo 9">
            <a:extLst>
              <a:ext uri="{FF2B5EF4-FFF2-40B4-BE49-F238E27FC236}">
                <a16:creationId xmlns:a16="http://schemas.microsoft.com/office/drawing/2014/main" id="{64DBA122-B46B-4440-AC8D-E6E529FD8CE7}"/>
              </a:ext>
            </a:extLst>
          </p:cNvPr>
          <p:cNvSpPr/>
          <p:nvPr/>
        </p:nvSpPr>
        <p:spPr>
          <a:xfrm>
            <a:off x="8607054" y="1330127"/>
            <a:ext cx="3423683" cy="5238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From the age of 18</a:t>
            </a:r>
          </a:p>
        </p:txBody>
      </p:sp>
    </p:spTree>
    <p:extLst>
      <p:ext uri="{BB962C8B-B14F-4D97-AF65-F5344CB8AC3E}">
        <p14:creationId xmlns:p14="http://schemas.microsoft.com/office/powerpoint/2010/main" val="930169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5" name="Retângulo 4">
            <a:extLst>
              <a:ext uri="{FF2B5EF4-FFF2-40B4-BE49-F238E27FC236}">
                <a16:creationId xmlns:a16="http://schemas.microsoft.com/office/drawing/2014/main" id="{FE7283F5-90EB-49BB-912E-D4F663098DCC}"/>
              </a:ext>
            </a:extLst>
          </p:cNvPr>
          <p:cNvSpPr/>
          <p:nvPr/>
        </p:nvSpPr>
        <p:spPr>
          <a:xfrm>
            <a:off x="1295402" y="223421"/>
            <a:ext cx="4988442" cy="523874"/>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BASIC EDUCATION</a:t>
            </a:r>
            <a:endParaRPr lang="en-GB" sz="4000" b="1" dirty="0"/>
          </a:p>
        </p:txBody>
      </p:sp>
      <p:sp>
        <p:nvSpPr>
          <p:cNvPr id="8" name="Retângulo 7">
            <a:extLst>
              <a:ext uri="{FF2B5EF4-FFF2-40B4-BE49-F238E27FC236}">
                <a16:creationId xmlns:a16="http://schemas.microsoft.com/office/drawing/2014/main" id="{2C0D46A3-E02E-4814-9B5F-EAA4FB4AD3F5}"/>
              </a:ext>
            </a:extLst>
          </p:cNvPr>
          <p:cNvSpPr/>
          <p:nvPr/>
        </p:nvSpPr>
        <p:spPr>
          <a:xfrm>
            <a:off x="596570" y="223421"/>
            <a:ext cx="586248" cy="6263106"/>
          </a:xfrm>
          <a:prstGeom prst="rec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pt-PT" sz="3600" b="1" dirty="0"/>
              <a:t>COMPULSORY EDUCATION</a:t>
            </a:r>
            <a:endParaRPr lang="en-GB" sz="3600" b="1" dirty="0"/>
          </a:p>
        </p:txBody>
      </p:sp>
      <p:graphicFrame>
        <p:nvGraphicFramePr>
          <p:cNvPr id="2" name="Tabela 1">
            <a:extLst>
              <a:ext uri="{FF2B5EF4-FFF2-40B4-BE49-F238E27FC236}">
                <a16:creationId xmlns:a16="http://schemas.microsoft.com/office/drawing/2014/main" id="{2BC375F9-EB49-4760-A733-8142CAC96B75}"/>
              </a:ext>
            </a:extLst>
          </p:cNvPr>
          <p:cNvGraphicFramePr>
            <a:graphicFrameLocks noGrp="1"/>
          </p:cNvGraphicFramePr>
          <p:nvPr>
            <p:extLst>
              <p:ext uri="{D42A27DB-BD31-4B8C-83A1-F6EECF244321}">
                <p14:modId xmlns:p14="http://schemas.microsoft.com/office/powerpoint/2010/main" val="2062594848"/>
              </p:ext>
            </p:extLst>
          </p:nvPr>
        </p:nvGraphicFramePr>
        <p:xfrm>
          <a:off x="1296657" y="772617"/>
          <a:ext cx="7777650" cy="6065520"/>
        </p:xfrm>
        <a:graphic>
          <a:graphicData uri="http://schemas.openxmlformats.org/drawingml/2006/table">
            <a:tbl>
              <a:tblPr firstRow="1" bandRow="1">
                <a:tableStyleId>{93296810-A885-4BE3-A3E7-6D5BEEA58F35}</a:tableStyleId>
              </a:tblPr>
              <a:tblGrid>
                <a:gridCol w="1378698">
                  <a:extLst>
                    <a:ext uri="{9D8B030D-6E8A-4147-A177-3AD203B41FA5}">
                      <a16:colId xmlns:a16="http://schemas.microsoft.com/office/drawing/2014/main" val="3512127415"/>
                    </a:ext>
                  </a:extLst>
                </a:gridCol>
                <a:gridCol w="3199476">
                  <a:extLst>
                    <a:ext uri="{9D8B030D-6E8A-4147-A177-3AD203B41FA5}">
                      <a16:colId xmlns:a16="http://schemas.microsoft.com/office/drawing/2014/main" val="489993516"/>
                    </a:ext>
                  </a:extLst>
                </a:gridCol>
                <a:gridCol w="3199476">
                  <a:extLst>
                    <a:ext uri="{9D8B030D-6E8A-4147-A177-3AD203B41FA5}">
                      <a16:colId xmlns:a16="http://schemas.microsoft.com/office/drawing/2014/main" val="360140370"/>
                    </a:ext>
                  </a:extLst>
                </a:gridCol>
              </a:tblGrid>
              <a:tr h="607103">
                <a:tc>
                  <a:txBody>
                    <a:bodyPr/>
                    <a:lstStyle/>
                    <a:p>
                      <a:r>
                        <a:rPr lang="pt-PT" sz="2800" dirty="0"/>
                        <a:t>9th</a:t>
                      </a:r>
                      <a:endParaRPr lang="en-GB" sz="2800" dirty="0"/>
                    </a:p>
                  </a:txBody>
                  <a:tcPr/>
                </a:tc>
                <a:tc rowSpan="3">
                  <a:txBody>
                    <a:bodyPr/>
                    <a:lstStyle/>
                    <a:p>
                      <a:pPr algn="ctr"/>
                      <a:endParaRPr lang="pt-PT" sz="1800" dirty="0"/>
                    </a:p>
                    <a:p>
                      <a:pPr algn="ctr"/>
                      <a:r>
                        <a:rPr lang="pt-PT" sz="4000" dirty="0"/>
                        <a:t>3rd </a:t>
                      </a:r>
                      <a:r>
                        <a:rPr lang="en-GB" sz="4000" noProof="0" dirty="0"/>
                        <a:t>cycle</a:t>
                      </a:r>
                    </a:p>
                    <a:p>
                      <a:endParaRPr lang="en-GB" dirty="0"/>
                    </a:p>
                  </a:txBody>
                  <a:tcPr/>
                </a:tc>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0" dirty="0"/>
                        <a:t>Classes are taught by a single teacher per subject or multidisciplinary educational field.</a:t>
                      </a:r>
                    </a:p>
                    <a:p>
                      <a:endParaRPr lang="en-GB" dirty="0"/>
                    </a:p>
                  </a:txBody>
                  <a:tcPr/>
                </a:tc>
                <a:extLst>
                  <a:ext uri="{0D108BD9-81ED-4DB2-BD59-A6C34878D82A}">
                    <a16:rowId xmlns:a16="http://schemas.microsoft.com/office/drawing/2014/main" val="1844002891"/>
                  </a:ext>
                </a:extLst>
              </a:tr>
              <a:tr h="607103">
                <a:tc>
                  <a:txBody>
                    <a:bodyPr/>
                    <a:lstStyle/>
                    <a:p>
                      <a:r>
                        <a:rPr lang="pt-PT" sz="2800" dirty="0"/>
                        <a:t>8th</a:t>
                      </a:r>
                      <a:endParaRPr lang="en-GB" sz="2800" dirty="0"/>
                    </a:p>
                  </a:txBody>
                  <a:tcPr/>
                </a:tc>
                <a:tc v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3798644033"/>
                  </a:ext>
                </a:extLst>
              </a:tr>
              <a:tr h="607103">
                <a:tc>
                  <a:txBody>
                    <a:bodyPr/>
                    <a:lstStyle/>
                    <a:p>
                      <a:r>
                        <a:rPr lang="pt-PT" sz="2800" dirty="0"/>
                        <a:t>7th</a:t>
                      </a:r>
                      <a:endParaRPr lang="en-GB" sz="2800" dirty="0"/>
                    </a:p>
                  </a:txBody>
                  <a:tcPr/>
                </a:tc>
                <a:tc v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1999578096"/>
                  </a:ext>
                </a:extLst>
              </a:tr>
              <a:tr h="607103">
                <a:tc>
                  <a:txBody>
                    <a:bodyPr/>
                    <a:lstStyle/>
                    <a:p>
                      <a:r>
                        <a:rPr lang="pt-PT" sz="2800" dirty="0"/>
                        <a:t>6th</a:t>
                      </a:r>
                      <a:endParaRPr lang="en-GB" sz="2800" dirty="0"/>
                    </a:p>
                  </a:txBody>
                  <a:tcPr/>
                </a:tc>
                <a:tc rowSpan="2">
                  <a:txBody>
                    <a:bodyPr/>
                    <a:lstStyle/>
                    <a:p>
                      <a:pPr algn="ctr"/>
                      <a:endParaRPr lang="pt-PT" sz="1800" dirty="0"/>
                    </a:p>
                    <a:p>
                      <a:pPr algn="ctr"/>
                      <a:r>
                        <a:rPr lang="pt-PT" sz="4000" dirty="0"/>
                        <a:t>2nd </a:t>
                      </a:r>
                      <a:r>
                        <a:rPr lang="en-GB" sz="4000" noProof="0" dirty="0"/>
                        <a:t>cycle</a:t>
                      </a:r>
                    </a:p>
                    <a:p>
                      <a:pPr algn="ctr"/>
                      <a:endParaRPr lang="en-GB" dirty="0"/>
                    </a:p>
                  </a:txBody>
                  <a:tcPr/>
                </a:tc>
                <a:tc vMerge="1">
                  <a:txBody>
                    <a:bodyPr/>
                    <a:lstStyle/>
                    <a:p>
                      <a:pPr algn="ctr"/>
                      <a:endParaRPr lang="en-GB" dirty="0"/>
                    </a:p>
                  </a:txBody>
                  <a:tcPr/>
                </a:tc>
                <a:extLst>
                  <a:ext uri="{0D108BD9-81ED-4DB2-BD59-A6C34878D82A}">
                    <a16:rowId xmlns:a16="http://schemas.microsoft.com/office/drawing/2014/main" val="2731167886"/>
                  </a:ext>
                </a:extLst>
              </a:tr>
              <a:tr h="857086">
                <a:tc>
                  <a:txBody>
                    <a:bodyPr/>
                    <a:lstStyle/>
                    <a:p>
                      <a:r>
                        <a:rPr lang="pt-PT" sz="2800" dirty="0"/>
                        <a:t>5th</a:t>
                      </a:r>
                      <a:endParaRPr lang="en-GB" sz="2800" dirty="0"/>
                    </a:p>
                  </a:txBody>
                  <a:tcPr/>
                </a:tc>
                <a:tc vMerge="1">
                  <a:txBody>
                    <a:bodyPr/>
                    <a:lstStyle/>
                    <a:p>
                      <a:endParaRPr lang="en-GB" dirty="0"/>
                    </a:p>
                  </a:txBody>
                  <a:tcPr/>
                </a:tc>
                <a:tc vMerge="1">
                  <a:txBody>
                    <a:bodyPr/>
                    <a:lstStyle/>
                    <a:p>
                      <a:endParaRPr lang="en-GB"/>
                    </a:p>
                  </a:txBody>
                  <a:tcPr/>
                </a:tc>
                <a:extLst>
                  <a:ext uri="{0D108BD9-81ED-4DB2-BD59-A6C34878D82A}">
                    <a16:rowId xmlns:a16="http://schemas.microsoft.com/office/drawing/2014/main" val="3325862435"/>
                  </a:ext>
                </a:extLst>
              </a:tr>
              <a:tr h="607103">
                <a:tc>
                  <a:txBody>
                    <a:bodyPr/>
                    <a:lstStyle/>
                    <a:p>
                      <a:r>
                        <a:rPr lang="pt-PT" sz="2800" dirty="0"/>
                        <a:t>4th</a:t>
                      </a:r>
                      <a:endParaRPr lang="en-GB" sz="2800" dirty="0"/>
                    </a:p>
                  </a:txBody>
                  <a:tcPr/>
                </a:tc>
                <a:tc rowSpan="4" gridSpan="2">
                  <a:txBody>
                    <a:bodyPr/>
                    <a:lstStyle/>
                    <a:p>
                      <a:pPr algn="ctr"/>
                      <a:r>
                        <a:rPr lang="en-GB" sz="4000" noProof="0" dirty="0"/>
                        <a:t>1st cycle</a:t>
                      </a:r>
                    </a:p>
                    <a:p>
                      <a:pPr algn="ctr"/>
                      <a:r>
                        <a:rPr lang="en-GB" sz="4000" noProof="0" dirty="0"/>
                        <a:t> </a:t>
                      </a:r>
                    </a:p>
                    <a:p>
                      <a:pPr algn="ctr"/>
                      <a:r>
                        <a:rPr lang="en-GB" sz="3200" dirty="0"/>
                        <a:t>Is taught by one teacher who may be assisted by others in specialised areas.</a:t>
                      </a:r>
                      <a:r>
                        <a:rPr lang="en-GB" sz="3200" noProof="0" dirty="0"/>
                        <a:t> </a:t>
                      </a:r>
                    </a:p>
                  </a:txBody>
                  <a:tcPr/>
                </a:tc>
                <a:tc rowSpan="4" hMerge="1">
                  <a:txBody>
                    <a:bodyPr/>
                    <a:lstStyle/>
                    <a:p>
                      <a:endParaRPr lang="en-GB"/>
                    </a:p>
                  </a:txBody>
                  <a:tcPr/>
                </a:tc>
                <a:extLst>
                  <a:ext uri="{0D108BD9-81ED-4DB2-BD59-A6C34878D82A}">
                    <a16:rowId xmlns:a16="http://schemas.microsoft.com/office/drawing/2014/main" val="2242561374"/>
                  </a:ext>
                </a:extLst>
              </a:tr>
              <a:tr h="607103">
                <a:tc>
                  <a:txBody>
                    <a:bodyPr/>
                    <a:lstStyle/>
                    <a:p>
                      <a:r>
                        <a:rPr lang="pt-PT" sz="2800" dirty="0"/>
                        <a:t>3rd</a:t>
                      </a:r>
                      <a:endParaRPr lang="en-GB" sz="2800" dirty="0"/>
                    </a:p>
                  </a:txBody>
                  <a:tcPr/>
                </a:tc>
                <a:tc gridSpan="2" vMerge="1">
                  <a:txBody>
                    <a:bodyPr/>
                    <a:lstStyle/>
                    <a:p>
                      <a:endParaRPr lang="en-GB" dirty="0"/>
                    </a:p>
                  </a:txBody>
                  <a:tcPr/>
                </a:tc>
                <a:tc hMerge="1" vMerge="1">
                  <a:txBody>
                    <a:bodyPr/>
                    <a:lstStyle/>
                    <a:p>
                      <a:endParaRPr lang="en-GB"/>
                    </a:p>
                  </a:txBody>
                  <a:tcPr/>
                </a:tc>
                <a:extLst>
                  <a:ext uri="{0D108BD9-81ED-4DB2-BD59-A6C34878D82A}">
                    <a16:rowId xmlns:a16="http://schemas.microsoft.com/office/drawing/2014/main" val="334554173"/>
                  </a:ext>
                </a:extLst>
              </a:tr>
              <a:tr h="607103">
                <a:tc>
                  <a:txBody>
                    <a:bodyPr/>
                    <a:lstStyle/>
                    <a:p>
                      <a:r>
                        <a:rPr lang="pt-PT" sz="2800" dirty="0"/>
                        <a:t>2nd</a:t>
                      </a:r>
                      <a:endParaRPr lang="en-GB" sz="2800" dirty="0"/>
                    </a:p>
                  </a:txBody>
                  <a:tcPr/>
                </a:tc>
                <a:tc gridSpan="2" vMerge="1">
                  <a:txBody>
                    <a:bodyPr/>
                    <a:lstStyle/>
                    <a:p>
                      <a:endParaRPr lang="en-GB" dirty="0"/>
                    </a:p>
                  </a:txBody>
                  <a:tcPr/>
                </a:tc>
                <a:tc hMerge="1" vMerge="1">
                  <a:txBody>
                    <a:bodyPr/>
                    <a:lstStyle/>
                    <a:p>
                      <a:endParaRPr lang="en-GB"/>
                    </a:p>
                  </a:txBody>
                  <a:tcPr/>
                </a:tc>
                <a:extLst>
                  <a:ext uri="{0D108BD9-81ED-4DB2-BD59-A6C34878D82A}">
                    <a16:rowId xmlns:a16="http://schemas.microsoft.com/office/drawing/2014/main" val="193879227"/>
                  </a:ext>
                </a:extLst>
              </a:tr>
              <a:tr h="607103">
                <a:tc>
                  <a:txBody>
                    <a:bodyPr/>
                    <a:lstStyle/>
                    <a:p>
                      <a:r>
                        <a:rPr lang="pt-PT" sz="2800" dirty="0"/>
                        <a:t>1st</a:t>
                      </a:r>
                      <a:endParaRPr lang="en-GB" sz="2800" dirty="0"/>
                    </a:p>
                  </a:txBody>
                  <a:tcPr/>
                </a:tc>
                <a:tc gridSpan="2" vMerge="1">
                  <a:txBody>
                    <a:bodyPr/>
                    <a:lstStyle/>
                    <a:p>
                      <a:endParaRPr lang="en-GB" dirty="0"/>
                    </a:p>
                  </a:txBody>
                  <a:tcPr/>
                </a:tc>
                <a:tc hMerge="1" vMerge="1">
                  <a:txBody>
                    <a:bodyPr/>
                    <a:lstStyle/>
                    <a:p>
                      <a:endParaRPr lang="en-GB"/>
                    </a:p>
                  </a:txBody>
                  <a:tcPr/>
                </a:tc>
                <a:extLst>
                  <a:ext uri="{0D108BD9-81ED-4DB2-BD59-A6C34878D82A}">
                    <a16:rowId xmlns:a16="http://schemas.microsoft.com/office/drawing/2014/main" val="240121105"/>
                  </a:ext>
                </a:extLst>
              </a:tr>
            </a:tbl>
          </a:graphicData>
        </a:graphic>
      </p:graphicFrame>
      <p:graphicFrame>
        <p:nvGraphicFramePr>
          <p:cNvPr id="12" name="Tabela 11">
            <a:extLst>
              <a:ext uri="{FF2B5EF4-FFF2-40B4-BE49-F238E27FC236}">
                <a16:creationId xmlns:a16="http://schemas.microsoft.com/office/drawing/2014/main" id="{27F541DC-ACD2-44F1-809F-862C11575C16}"/>
              </a:ext>
            </a:extLst>
          </p:cNvPr>
          <p:cNvGraphicFramePr>
            <a:graphicFrameLocks noGrp="1"/>
          </p:cNvGraphicFramePr>
          <p:nvPr>
            <p:extLst>
              <p:ext uri="{D42A27DB-BD31-4B8C-83A1-F6EECF244321}">
                <p14:modId xmlns:p14="http://schemas.microsoft.com/office/powerpoint/2010/main" val="544303583"/>
              </p:ext>
            </p:extLst>
          </p:nvPr>
        </p:nvGraphicFramePr>
        <p:xfrm>
          <a:off x="9169275" y="871871"/>
          <a:ext cx="752579" cy="4846674"/>
        </p:xfrm>
        <a:graphic>
          <a:graphicData uri="http://schemas.openxmlformats.org/drawingml/2006/table">
            <a:tbl>
              <a:tblPr firstRow="1" bandRow="1">
                <a:tableStyleId>{93296810-A885-4BE3-A3E7-6D5BEEA58F35}</a:tableStyleId>
              </a:tblPr>
              <a:tblGrid>
                <a:gridCol w="752579">
                  <a:extLst>
                    <a:ext uri="{9D8B030D-6E8A-4147-A177-3AD203B41FA5}">
                      <a16:colId xmlns:a16="http://schemas.microsoft.com/office/drawing/2014/main" val="489993516"/>
                    </a:ext>
                  </a:extLst>
                </a:gridCol>
              </a:tblGrid>
              <a:tr h="1598232">
                <a:tc>
                  <a:txBody>
                    <a:bodyPr/>
                    <a:lstStyle/>
                    <a:p>
                      <a:pPr algn="ctr"/>
                      <a:endParaRPr lang="pt-PT" sz="1800" dirty="0"/>
                    </a:p>
                  </a:txBody>
                  <a:tcPr/>
                </a:tc>
                <a:extLst>
                  <a:ext uri="{0D108BD9-81ED-4DB2-BD59-A6C34878D82A}">
                    <a16:rowId xmlns:a16="http://schemas.microsoft.com/office/drawing/2014/main" val="1844002891"/>
                  </a:ext>
                </a:extLst>
              </a:tr>
              <a:tr h="1708457">
                <a:tc>
                  <a:txBody>
                    <a:bodyPr/>
                    <a:lstStyle/>
                    <a:p>
                      <a:pPr algn="ctr"/>
                      <a:endParaRPr lang="pt-PT" sz="1800" dirty="0"/>
                    </a:p>
                    <a:p>
                      <a:pPr algn="ctr"/>
                      <a:endParaRPr lang="en-GB" dirty="0"/>
                    </a:p>
                  </a:txBody>
                  <a:tcPr/>
                </a:tc>
                <a:extLst>
                  <a:ext uri="{0D108BD9-81ED-4DB2-BD59-A6C34878D82A}">
                    <a16:rowId xmlns:a16="http://schemas.microsoft.com/office/drawing/2014/main" val="2731167886"/>
                  </a:ext>
                </a:extLst>
              </a:tr>
              <a:tr h="1539985">
                <a:tc>
                  <a:txBody>
                    <a:bodyPr/>
                    <a:lstStyle/>
                    <a:p>
                      <a:pPr algn="ctr"/>
                      <a:endParaRPr lang="en-GB" sz="4000" noProof="0" dirty="0"/>
                    </a:p>
                  </a:txBody>
                  <a:tcPr/>
                </a:tc>
                <a:extLst>
                  <a:ext uri="{0D108BD9-81ED-4DB2-BD59-A6C34878D82A}">
                    <a16:rowId xmlns:a16="http://schemas.microsoft.com/office/drawing/2014/main" val="2242561374"/>
                  </a:ext>
                </a:extLst>
              </a:tr>
            </a:tbl>
          </a:graphicData>
        </a:graphic>
      </p:graphicFrame>
      <p:sp>
        <p:nvSpPr>
          <p:cNvPr id="9" name="Retângulo 8">
            <a:extLst>
              <a:ext uri="{FF2B5EF4-FFF2-40B4-BE49-F238E27FC236}">
                <a16:creationId xmlns:a16="http://schemas.microsoft.com/office/drawing/2014/main" id="{39A368F9-75A4-40A9-9254-9701CCCEA234}"/>
              </a:ext>
            </a:extLst>
          </p:cNvPr>
          <p:cNvSpPr/>
          <p:nvPr/>
        </p:nvSpPr>
        <p:spPr>
          <a:xfrm>
            <a:off x="9240138" y="871871"/>
            <a:ext cx="584790" cy="1523805"/>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pt-PT" sz="2800" b="1" dirty="0">
                <a:solidFill>
                  <a:schemeClr val="tx1"/>
                </a:solidFill>
              </a:rPr>
              <a:t>ARTISTIC</a:t>
            </a:r>
            <a:endParaRPr lang="en-GB" sz="2800" b="1" dirty="0">
              <a:solidFill>
                <a:schemeClr val="tx1"/>
              </a:solidFill>
            </a:endParaRPr>
          </a:p>
        </p:txBody>
      </p:sp>
      <p:graphicFrame>
        <p:nvGraphicFramePr>
          <p:cNvPr id="14" name="Tabela 13">
            <a:extLst>
              <a:ext uri="{FF2B5EF4-FFF2-40B4-BE49-F238E27FC236}">
                <a16:creationId xmlns:a16="http://schemas.microsoft.com/office/drawing/2014/main" id="{DD3D53C1-7AD1-4C40-A7AA-77CDCECADF84}"/>
              </a:ext>
            </a:extLst>
          </p:cNvPr>
          <p:cNvGraphicFramePr>
            <a:graphicFrameLocks noGrp="1"/>
          </p:cNvGraphicFramePr>
          <p:nvPr>
            <p:extLst>
              <p:ext uri="{D42A27DB-BD31-4B8C-83A1-F6EECF244321}">
                <p14:modId xmlns:p14="http://schemas.microsoft.com/office/powerpoint/2010/main" val="2685329598"/>
              </p:ext>
            </p:extLst>
          </p:nvPr>
        </p:nvGraphicFramePr>
        <p:xfrm>
          <a:off x="10000020" y="852572"/>
          <a:ext cx="752579" cy="4876800"/>
        </p:xfrm>
        <a:graphic>
          <a:graphicData uri="http://schemas.openxmlformats.org/drawingml/2006/table">
            <a:tbl>
              <a:tblPr firstRow="1" bandRow="1">
                <a:tableStyleId>{93296810-A885-4BE3-A3E7-6D5BEEA58F35}</a:tableStyleId>
              </a:tblPr>
              <a:tblGrid>
                <a:gridCol w="752579">
                  <a:extLst>
                    <a:ext uri="{9D8B030D-6E8A-4147-A177-3AD203B41FA5}">
                      <a16:colId xmlns:a16="http://schemas.microsoft.com/office/drawing/2014/main" val="489993516"/>
                    </a:ext>
                  </a:extLst>
                </a:gridCol>
              </a:tblGrid>
              <a:tr h="4876800">
                <a:tc>
                  <a:txBody>
                    <a:bodyPr/>
                    <a:lstStyle/>
                    <a:p>
                      <a:pPr algn="ctr"/>
                      <a:endParaRPr lang="pt-PT" sz="1800" dirty="0"/>
                    </a:p>
                    <a:p>
                      <a:pPr algn="ctr"/>
                      <a:endParaRPr lang="en-GB" dirty="0"/>
                    </a:p>
                  </a:txBody>
                  <a:tcPr>
                    <a:solidFill>
                      <a:schemeClr val="accent6">
                        <a:lumMod val="60000"/>
                        <a:lumOff val="40000"/>
                      </a:schemeClr>
                    </a:solidFill>
                  </a:tcPr>
                </a:tc>
                <a:extLst>
                  <a:ext uri="{0D108BD9-81ED-4DB2-BD59-A6C34878D82A}">
                    <a16:rowId xmlns:a16="http://schemas.microsoft.com/office/drawing/2014/main" val="1844002891"/>
                  </a:ext>
                </a:extLst>
              </a:tr>
            </a:tbl>
          </a:graphicData>
        </a:graphic>
      </p:graphicFrame>
      <p:sp>
        <p:nvSpPr>
          <p:cNvPr id="15" name="Retângulo 14">
            <a:extLst>
              <a:ext uri="{FF2B5EF4-FFF2-40B4-BE49-F238E27FC236}">
                <a16:creationId xmlns:a16="http://schemas.microsoft.com/office/drawing/2014/main" id="{6CAD4547-B51F-4D74-8C28-0621E6BF7B58}"/>
              </a:ext>
            </a:extLst>
          </p:cNvPr>
          <p:cNvSpPr/>
          <p:nvPr/>
        </p:nvSpPr>
        <p:spPr>
          <a:xfrm>
            <a:off x="10094988" y="947822"/>
            <a:ext cx="562642" cy="193315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pt-PT" sz="2800" b="1" dirty="0">
                <a:solidFill>
                  <a:schemeClr val="tx1"/>
                </a:solidFill>
              </a:rPr>
              <a:t>RECURRENT</a:t>
            </a:r>
            <a:endParaRPr lang="en-GB" sz="2800" b="1" dirty="0">
              <a:solidFill>
                <a:schemeClr val="tx1"/>
              </a:solidFill>
            </a:endParaRPr>
          </a:p>
        </p:txBody>
      </p:sp>
      <p:graphicFrame>
        <p:nvGraphicFramePr>
          <p:cNvPr id="16" name="Tabela 15">
            <a:extLst>
              <a:ext uri="{FF2B5EF4-FFF2-40B4-BE49-F238E27FC236}">
                <a16:creationId xmlns:a16="http://schemas.microsoft.com/office/drawing/2014/main" id="{7BEC96B6-C4A4-4119-BD51-2A21E5A7B900}"/>
              </a:ext>
            </a:extLst>
          </p:cNvPr>
          <p:cNvGraphicFramePr>
            <a:graphicFrameLocks noGrp="1"/>
          </p:cNvGraphicFramePr>
          <p:nvPr>
            <p:extLst>
              <p:ext uri="{D42A27DB-BD31-4B8C-83A1-F6EECF244321}">
                <p14:modId xmlns:p14="http://schemas.microsoft.com/office/powerpoint/2010/main" val="3677180629"/>
              </p:ext>
            </p:extLst>
          </p:nvPr>
        </p:nvGraphicFramePr>
        <p:xfrm>
          <a:off x="10893862" y="841745"/>
          <a:ext cx="675226" cy="4876800"/>
        </p:xfrm>
        <a:graphic>
          <a:graphicData uri="http://schemas.openxmlformats.org/drawingml/2006/table">
            <a:tbl>
              <a:tblPr firstRow="1" bandRow="1">
                <a:tableStyleId>{93296810-A885-4BE3-A3E7-6D5BEEA58F35}</a:tableStyleId>
              </a:tblPr>
              <a:tblGrid>
                <a:gridCol w="675226">
                  <a:extLst>
                    <a:ext uri="{9D8B030D-6E8A-4147-A177-3AD203B41FA5}">
                      <a16:colId xmlns:a16="http://schemas.microsoft.com/office/drawing/2014/main" val="489993516"/>
                    </a:ext>
                  </a:extLst>
                </a:gridCol>
              </a:tblGrid>
              <a:tr h="4876800">
                <a:tc>
                  <a:txBody>
                    <a:bodyPr/>
                    <a:lstStyle/>
                    <a:p>
                      <a:pPr algn="ctr"/>
                      <a:endParaRPr lang="pt-PT" sz="1800" dirty="0"/>
                    </a:p>
                    <a:p>
                      <a:pPr algn="ctr"/>
                      <a:endParaRPr lang="en-GB" dirty="0"/>
                    </a:p>
                  </a:txBody>
                  <a:tcPr>
                    <a:solidFill>
                      <a:schemeClr val="accent6">
                        <a:lumMod val="60000"/>
                        <a:lumOff val="40000"/>
                      </a:schemeClr>
                    </a:solidFill>
                  </a:tcPr>
                </a:tc>
                <a:extLst>
                  <a:ext uri="{0D108BD9-81ED-4DB2-BD59-A6C34878D82A}">
                    <a16:rowId xmlns:a16="http://schemas.microsoft.com/office/drawing/2014/main" val="1844002891"/>
                  </a:ext>
                </a:extLst>
              </a:tr>
            </a:tbl>
          </a:graphicData>
        </a:graphic>
      </p:graphicFrame>
      <p:sp>
        <p:nvSpPr>
          <p:cNvPr id="18" name="Retângulo 17">
            <a:extLst>
              <a:ext uri="{FF2B5EF4-FFF2-40B4-BE49-F238E27FC236}">
                <a16:creationId xmlns:a16="http://schemas.microsoft.com/office/drawing/2014/main" id="{B96DBDFB-9496-44BC-88A3-E20FB8BC5355}"/>
              </a:ext>
            </a:extLst>
          </p:cNvPr>
          <p:cNvSpPr/>
          <p:nvPr/>
        </p:nvSpPr>
        <p:spPr>
          <a:xfrm>
            <a:off x="10893862" y="852572"/>
            <a:ext cx="562642" cy="257642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pt-PT" sz="2800" b="1" dirty="0">
                <a:solidFill>
                  <a:schemeClr val="tx1"/>
                </a:solidFill>
              </a:rPr>
              <a:t>APRENTICESHIP</a:t>
            </a:r>
            <a:endParaRPr lang="en-GB" sz="2800" b="1" dirty="0">
              <a:solidFill>
                <a:schemeClr val="tx1"/>
              </a:solidFill>
            </a:endParaRPr>
          </a:p>
        </p:txBody>
      </p:sp>
    </p:spTree>
    <p:extLst>
      <p:ext uri="{BB962C8B-B14F-4D97-AF65-F5344CB8AC3E}">
        <p14:creationId xmlns:p14="http://schemas.microsoft.com/office/powerpoint/2010/main" val="3032193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62695" y="434358"/>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NURSERY SCHOOL  EDUCATION</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308344" y="1222744"/>
            <a:ext cx="11525693" cy="4603898"/>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sz="3200" dirty="0"/>
              <a:t>Socio-educational provision geared towards children under three is made up of:</a:t>
            </a:r>
            <a:endParaRPr lang="en-GB" dirty="0"/>
          </a:p>
          <a:p>
            <a:r>
              <a:rPr lang="en-GB" sz="3200" dirty="0"/>
              <a:t>Creches – socio-educational provision that care for children up to the age of three while parents or the person who has custody of them is unable to look after them.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6151682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62695" y="434358"/>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NURSERY SCHOOL  EDUCATION</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308344" y="1222744"/>
            <a:ext cx="11525693" cy="5443870"/>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r>
              <a:rPr lang="en-GB" sz="3200" dirty="0"/>
              <a:t>State nursery schools are part of school clusters together with schools providing basic education (1st, 2nd and 3rd cycles) and upper secondary education.</a:t>
            </a:r>
          </a:p>
          <a:p>
            <a:endParaRPr lang="en-GB" dirty="0"/>
          </a:p>
          <a:p>
            <a:r>
              <a:rPr lang="en-GB" sz="3200" dirty="0"/>
              <a:t>School clusters aim to optimise human and material resources and the equipment existing in schools of basic and upper secondary education, allowing pre-school pupils to use, for example, a school library, gym, playing fields, sciences lab and school canteen. In these school clusters a common education project is designed for all education levels.</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1013031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62695" y="434358"/>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PRE-SCHOOL  EDUCATION</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724788" y="1447994"/>
            <a:ext cx="11109249" cy="4378648"/>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r>
              <a:rPr lang="en-GB" sz="3200" dirty="0"/>
              <a:t>Pre-school  education is the first stage of Portuguese basic education system in lifelong learning process, and as a complement of parent’s role in their children’s education.</a:t>
            </a:r>
          </a:p>
          <a:p>
            <a:r>
              <a:rPr lang="en-GB" sz="3200" dirty="0"/>
              <a:t>It is for children between the ages of three and five and is optional.</a:t>
            </a:r>
          </a:p>
          <a:p>
            <a:r>
              <a:rPr lang="en-GB" sz="3200" dirty="0"/>
              <a:t>It is provided by kindergartens, which are run by a variety of state organisations, charitable institutions, private schools and cooperatives, unions and other organisations.</a:t>
            </a:r>
          </a:p>
        </p:txBody>
      </p:sp>
    </p:spTree>
    <p:extLst>
      <p:ext uri="{BB962C8B-B14F-4D97-AF65-F5344CB8AC3E}">
        <p14:creationId xmlns:p14="http://schemas.microsoft.com/office/powerpoint/2010/main" val="2276615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83960" y="116127"/>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PRE-SCHOOL  EDUCATION</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796111" y="821560"/>
            <a:ext cx="11190767"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r>
              <a:rPr lang="en-GB" sz="3200" dirty="0"/>
              <a:t>The main pedagogical objectives of pre-school education are:</a:t>
            </a:r>
          </a:p>
        </p:txBody>
      </p:sp>
      <p:sp>
        <p:nvSpPr>
          <p:cNvPr id="4" name="Retângulo 3">
            <a:extLst>
              <a:ext uri="{FF2B5EF4-FFF2-40B4-BE49-F238E27FC236}">
                <a16:creationId xmlns:a16="http://schemas.microsoft.com/office/drawing/2014/main" id="{0D7BBEC5-F609-4B4B-B795-ED40DDD5B79F}"/>
              </a:ext>
            </a:extLst>
          </p:cNvPr>
          <p:cNvSpPr/>
          <p:nvPr/>
        </p:nvSpPr>
        <p:spPr>
          <a:xfrm>
            <a:off x="796112" y="1494151"/>
            <a:ext cx="11190766"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lvl="0"/>
            <a:r>
              <a:rPr lang="en-GB" sz="3200" dirty="0"/>
              <a:t>to promote children’s personal and social development;</a:t>
            </a:r>
          </a:p>
        </p:txBody>
      </p:sp>
      <p:sp>
        <p:nvSpPr>
          <p:cNvPr id="5" name="Retângulo 4">
            <a:extLst>
              <a:ext uri="{FF2B5EF4-FFF2-40B4-BE49-F238E27FC236}">
                <a16:creationId xmlns:a16="http://schemas.microsoft.com/office/drawing/2014/main" id="{D4B78FAA-86CE-41E9-98FF-3883A5A4D311}"/>
              </a:ext>
            </a:extLst>
          </p:cNvPr>
          <p:cNvSpPr/>
          <p:nvPr/>
        </p:nvSpPr>
        <p:spPr>
          <a:xfrm>
            <a:off x="796112" y="2091014"/>
            <a:ext cx="11171274"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endParaRPr lang="en-GB" sz="3200" dirty="0"/>
          </a:p>
          <a:p>
            <a:r>
              <a:rPr lang="en-GB" sz="3200" dirty="0"/>
              <a:t>to foster children’s integration into diverse social groups;</a:t>
            </a:r>
          </a:p>
          <a:p>
            <a:pPr lvl="0"/>
            <a:endParaRPr lang="en-GB" sz="3200" dirty="0"/>
          </a:p>
        </p:txBody>
      </p:sp>
      <p:sp>
        <p:nvSpPr>
          <p:cNvPr id="7" name="Retângulo 6">
            <a:extLst>
              <a:ext uri="{FF2B5EF4-FFF2-40B4-BE49-F238E27FC236}">
                <a16:creationId xmlns:a16="http://schemas.microsoft.com/office/drawing/2014/main" id="{2784C96A-5CBE-43D0-98EC-1712960D064D}"/>
              </a:ext>
            </a:extLst>
          </p:cNvPr>
          <p:cNvSpPr/>
          <p:nvPr/>
        </p:nvSpPr>
        <p:spPr>
          <a:xfrm>
            <a:off x="796114" y="2720581"/>
            <a:ext cx="1110924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lvl="0"/>
            <a:endParaRPr lang="en-GB" sz="3200" dirty="0"/>
          </a:p>
          <a:p>
            <a:pPr lvl="0"/>
            <a:r>
              <a:rPr lang="en-GB" sz="3200" dirty="0"/>
              <a:t>to contribute to equal opportunities;</a:t>
            </a:r>
          </a:p>
          <a:p>
            <a:pPr lvl="0"/>
            <a:endParaRPr lang="en-GB" sz="3200" dirty="0"/>
          </a:p>
        </p:txBody>
      </p:sp>
      <p:sp>
        <p:nvSpPr>
          <p:cNvPr id="8" name="Retângulo 7">
            <a:extLst>
              <a:ext uri="{FF2B5EF4-FFF2-40B4-BE49-F238E27FC236}">
                <a16:creationId xmlns:a16="http://schemas.microsoft.com/office/drawing/2014/main" id="{B5562DF4-BCB5-431C-B7F3-D48CBF28FB86}"/>
              </a:ext>
            </a:extLst>
          </p:cNvPr>
          <p:cNvSpPr/>
          <p:nvPr/>
        </p:nvSpPr>
        <p:spPr>
          <a:xfrm>
            <a:off x="796114" y="3333972"/>
            <a:ext cx="1110924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endParaRPr lang="en-GB" sz="3200" dirty="0"/>
          </a:p>
          <a:p>
            <a:pPr lvl="0"/>
            <a:r>
              <a:rPr lang="en-GB" sz="3200" dirty="0"/>
              <a:t>to stimulate children's overall development;</a:t>
            </a:r>
          </a:p>
          <a:p>
            <a:pPr lvl="0"/>
            <a:endParaRPr lang="en-GB" sz="3200" dirty="0"/>
          </a:p>
        </p:txBody>
      </p:sp>
      <p:sp>
        <p:nvSpPr>
          <p:cNvPr id="9" name="Retângulo 8">
            <a:extLst>
              <a:ext uri="{FF2B5EF4-FFF2-40B4-BE49-F238E27FC236}">
                <a16:creationId xmlns:a16="http://schemas.microsoft.com/office/drawing/2014/main" id="{5E2787D9-2DE0-4A89-A96C-659E94283015}"/>
              </a:ext>
            </a:extLst>
          </p:cNvPr>
          <p:cNvSpPr/>
          <p:nvPr/>
        </p:nvSpPr>
        <p:spPr>
          <a:xfrm>
            <a:off x="858137" y="3965000"/>
            <a:ext cx="1110924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endParaRPr lang="en-GB" sz="3200" dirty="0"/>
          </a:p>
          <a:p>
            <a:pPr lvl="0"/>
            <a:r>
              <a:rPr lang="en-GB" sz="3200" dirty="0"/>
              <a:t>to develop expression and communication;</a:t>
            </a:r>
          </a:p>
          <a:p>
            <a:pPr lvl="0"/>
            <a:endParaRPr lang="en-GB" sz="3200" dirty="0"/>
          </a:p>
        </p:txBody>
      </p:sp>
      <p:sp>
        <p:nvSpPr>
          <p:cNvPr id="10" name="Retângulo 9">
            <a:extLst>
              <a:ext uri="{FF2B5EF4-FFF2-40B4-BE49-F238E27FC236}">
                <a16:creationId xmlns:a16="http://schemas.microsoft.com/office/drawing/2014/main" id="{D0C7E777-C682-473B-BF74-4465BFA9BDFE}"/>
              </a:ext>
            </a:extLst>
          </p:cNvPr>
          <p:cNvSpPr/>
          <p:nvPr/>
        </p:nvSpPr>
        <p:spPr>
          <a:xfrm>
            <a:off x="796112" y="4594567"/>
            <a:ext cx="1110924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lvl="0"/>
            <a:r>
              <a:rPr lang="en-GB" sz="3200" dirty="0"/>
              <a:t>to enhance curiosity and critical thinking;</a:t>
            </a:r>
          </a:p>
        </p:txBody>
      </p:sp>
      <p:sp>
        <p:nvSpPr>
          <p:cNvPr id="11" name="Retângulo 10">
            <a:extLst>
              <a:ext uri="{FF2B5EF4-FFF2-40B4-BE49-F238E27FC236}">
                <a16:creationId xmlns:a16="http://schemas.microsoft.com/office/drawing/2014/main" id="{30200537-3471-4798-AE6B-E76E43A8BAD8}"/>
              </a:ext>
            </a:extLst>
          </p:cNvPr>
          <p:cNvSpPr/>
          <p:nvPr/>
        </p:nvSpPr>
        <p:spPr>
          <a:xfrm>
            <a:off x="796112" y="5186033"/>
            <a:ext cx="1110924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lvl="0"/>
            <a:r>
              <a:rPr lang="en-GB" sz="3200" dirty="0"/>
              <a:t>to offer children well-being and safety;</a:t>
            </a:r>
          </a:p>
        </p:txBody>
      </p:sp>
      <p:sp>
        <p:nvSpPr>
          <p:cNvPr id="12" name="Retângulo 11">
            <a:extLst>
              <a:ext uri="{FF2B5EF4-FFF2-40B4-BE49-F238E27FC236}">
                <a16:creationId xmlns:a16="http://schemas.microsoft.com/office/drawing/2014/main" id="{D972A41E-CCDD-4558-AA5C-961887E0168C}"/>
              </a:ext>
            </a:extLst>
          </p:cNvPr>
          <p:cNvSpPr/>
          <p:nvPr/>
        </p:nvSpPr>
        <p:spPr>
          <a:xfrm>
            <a:off x="796111" y="5777499"/>
            <a:ext cx="11109249" cy="9643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lvl="0"/>
            <a:r>
              <a:rPr lang="pt-PT" sz="3200" dirty="0"/>
              <a:t>t</a:t>
            </a:r>
            <a:r>
              <a:rPr lang="en-GB" sz="3200" dirty="0"/>
              <a:t>o identify maladjustments, disabilities or giftedness and to encourage families to participate in the educational process.</a:t>
            </a:r>
          </a:p>
        </p:txBody>
      </p:sp>
    </p:spTree>
    <p:extLst>
      <p:ext uri="{BB962C8B-B14F-4D97-AF65-F5344CB8AC3E}">
        <p14:creationId xmlns:p14="http://schemas.microsoft.com/office/powerpoint/2010/main" val="1671554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CFFCC"/>
        </a:solidFill>
        <a:effectLst/>
      </p:bgPr>
    </p:bg>
    <p:spTree>
      <p:nvGrpSpPr>
        <p:cNvPr id="1" name=""/>
        <p:cNvGrpSpPr/>
        <p:nvPr/>
      </p:nvGrpSpPr>
      <p:grpSpPr>
        <a:xfrm>
          <a:off x="0" y="0"/>
          <a:ext cx="0" cy="0"/>
          <a:chOff x="0" y="0"/>
          <a:chExt cx="0" cy="0"/>
        </a:xfrm>
      </p:grpSpPr>
      <p:sp>
        <p:nvSpPr>
          <p:cNvPr id="19" name="Retângulo 18">
            <a:extLst>
              <a:ext uri="{FF2B5EF4-FFF2-40B4-BE49-F238E27FC236}">
                <a16:creationId xmlns:a16="http://schemas.microsoft.com/office/drawing/2014/main" id="{1C7DC729-21B2-45D1-8859-28903A7D1291}"/>
              </a:ext>
            </a:extLst>
          </p:cNvPr>
          <p:cNvSpPr/>
          <p:nvPr/>
        </p:nvSpPr>
        <p:spPr>
          <a:xfrm>
            <a:off x="2762695" y="434358"/>
            <a:ext cx="7296589" cy="523874"/>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pPr algn="ctr"/>
            <a:r>
              <a:rPr lang="pt-PT" sz="4000" b="1" dirty="0"/>
              <a:t>BASIC EDUCATION</a:t>
            </a:r>
            <a:endParaRPr lang="en-GB" sz="4000" b="1" dirty="0"/>
          </a:p>
        </p:txBody>
      </p:sp>
      <p:sp>
        <p:nvSpPr>
          <p:cNvPr id="13" name="Retângulo 12">
            <a:extLst>
              <a:ext uri="{FF2B5EF4-FFF2-40B4-BE49-F238E27FC236}">
                <a16:creationId xmlns:a16="http://schemas.microsoft.com/office/drawing/2014/main" id="{BF030C1B-D583-4500-97DF-1978CEB1DD22}"/>
              </a:ext>
            </a:extLst>
          </p:cNvPr>
          <p:cNvSpPr/>
          <p:nvPr/>
        </p:nvSpPr>
        <p:spPr>
          <a:xfrm>
            <a:off x="244550" y="1516789"/>
            <a:ext cx="11721064" cy="875537"/>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r>
              <a:rPr lang="en-GB" sz="3600" dirty="0"/>
              <a:t>Basic school  education is compulsory and free for everyone.</a:t>
            </a:r>
          </a:p>
        </p:txBody>
      </p:sp>
      <p:sp>
        <p:nvSpPr>
          <p:cNvPr id="6" name="Retângulo 5">
            <a:extLst>
              <a:ext uri="{FF2B5EF4-FFF2-40B4-BE49-F238E27FC236}">
                <a16:creationId xmlns:a16="http://schemas.microsoft.com/office/drawing/2014/main" id="{F349E6CB-E2CA-475E-9647-0F3665210126}"/>
              </a:ext>
            </a:extLst>
          </p:cNvPr>
          <p:cNvSpPr/>
          <p:nvPr/>
        </p:nvSpPr>
        <p:spPr>
          <a:xfrm>
            <a:off x="244550" y="3198876"/>
            <a:ext cx="11721064" cy="1937093"/>
          </a:xfrm>
          <a:prstGeom prst="rect">
            <a:avLst/>
          </a:prstGeom>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p:spPr>
        <p:style>
          <a:lnRef idx="1">
            <a:schemeClr val="accent6"/>
          </a:lnRef>
          <a:fillRef idx="2">
            <a:schemeClr val="accent6"/>
          </a:fillRef>
          <a:effectRef idx="1">
            <a:schemeClr val="accent6"/>
          </a:effectRef>
          <a:fontRef idx="minor">
            <a:schemeClr val="dk1"/>
          </a:fontRef>
        </p:style>
        <p:txBody>
          <a:bodyPr rtlCol="0" anchor="ctr"/>
          <a:lstStyle/>
          <a:p>
            <a:r>
              <a:rPr lang="en-GB" sz="3600" dirty="0"/>
              <a:t>Emphasis it is placed on the integrated development of studies and activities and the teaching of a foreign language may begin.</a:t>
            </a:r>
          </a:p>
        </p:txBody>
      </p:sp>
    </p:spTree>
    <p:extLst>
      <p:ext uri="{BB962C8B-B14F-4D97-AF65-F5344CB8AC3E}">
        <p14:creationId xmlns:p14="http://schemas.microsoft.com/office/powerpoint/2010/main" val="67489530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578</TotalTime>
  <Words>2621</Words>
  <Application>Microsoft Office PowerPoint</Application>
  <PresentationFormat>Widescreen</PresentationFormat>
  <Paragraphs>220</Paragraphs>
  <Slides>23</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23</vt:i4>
      </vt:variant>
    </vt:vector>
  </HeadingPairs>
  <TitlesOfParts>
    <vt:vector size="31" baseType="lpstr">
      <vt:lpstr>Arial</vt:lpstr>
      <vt:lpstr>Calibri</vt:lpstr>
      <vt:lpstr>Calibri Light</vt:lpstr>
      <vt:lpstr>Cambria</vt:lpstr>
      <vt:lpstr>Symbol</vt:lpstr>
      <vt:lpstr>Times New Roman</vt:lpstr>
      <vt:lpstr>Verdana</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CREF EDUCATION</dc:creator>
  <cp:lastModifiedBy>CREF Education01</cp:lastModifiedBy>
  <cp:revision>39</cp:revision>
  <dcterms:created xsi:type="dcterms:W3CDTF">2019-06-14T15:57:10Z</dcterms:created>
  <dcterms:modified xsi:type="dcterms:W3CDTF">2021-07-01T12:57:56Z</dcterms:modified>
</cp:coreProperties>
</file>