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3" r:id="rId6"/>
    <p:sldId id="260" r:id="rId7"/>
    <p:sldId id="266"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10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36F72-1024-42F8-AD01-D7D6893E8B26}"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36F72-1024-42F8-AD01-D7D6893E8B26}"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36F72-1024-42F8-AD01-D7D6893E8B26}"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36F72-1024-42F8-AD01-D7D6893E8B26}"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36F72-1024-42F8-AD01-D7D6893E8B26}"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36F72-1024-42F8-AD01-D7D6893E8B26}"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36F72-1024-42F8-AD01-D7D6893E8B26}" type="datetimeFigureOut">
              <a:rPr lang="en-US" smtClean="0"/>
              <a:pPr/>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36F72-1024-42F8-AD01-D7D6893E8B26}" type="datetimeFigureOut">
              <a:rPr lang="en-US" smtClean="0"/>
              <a:pPr/>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36F72-1024-42F8-AD01-D7D6893E8B26}" type="datetimeFigureOut">
              <a:rPr lang="en-US" smtClean="0"/>
              <a:pPr/>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36F72-1024-42F8-AD01-D7D6893E8B26}"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36F72-1024-42F8-AD01-D7D6893E8B26}"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38295-1288-47EC-B031-466D1E5BBF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36F72-1024-42F8-AD01-D7D6893E8B26}" type="datetimeFigureOut">
              <a:rPr lang="en-US" smtClean="0"/>
              <a:pPr/>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38295-1288-47EC-B031-466D1E5BBF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vinamdiena.lv/wp-content/uploads/8510-family-on-beach.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lv/url?sa=i&amp;rct=j&amp;q=&amp;esrc=s&amp;source=images&amp;cd=&amp;cad=rja&amp;uact=8&amp;ved=2ahUKEwjty6qAofXeAhVMEywKHTIEAkEQjRx6BAgBEAU&amp;url=http://www.gorod.lv/novosti/210557-gimenes-vakarinas-veicina-veseliga-svara-uzturesanu&amp;psig=AOvVaw2Z30rEx4ySenUxI7H6awoj&amp;ust=1543431456992280"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ww.google.lv/url?sa=i&amp;rct=j&amp;q=&amp;esrc=s&amp;source=images&amp;cd=&amp;cad=rja&amp;uact=8&amp;ved=2ahUKEwjt3_-TofXeAhUGlCwKHVJXDJ4QjRx6BAgBEAU&amp;url=https://apollo.tvnet.lv/5886181/10-ieteikumi-ka-iemacit-bernu-est-veseligi&amp;psig=AOvVaw2Z30rEx4ySenUxI7H6awoj&amp;ust=154343145699228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lv/url?sa=i&amp;rct=j&amp;q=&amp;esrc=s&amp;source=images&amp;cd=&amp;cad=rja&amp;uact=8&amp;ved=2ahUKEwji1qGSnvXeAhXICiwKHU2SAwMQjRx6BAgBEAU&amp;url=https://spoki.tvnet.lv/tribine/Doma-lidzi/618142&amp;psig=AOvVaw3ousiQmNE8Q4QP6pxbf5KJ&amp;ust=154343083167930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cad=rja&amp;uact=8&amp;ved=2ahUKEwiYovWnws_eAhUDlYsKHZ4ODi0QjRx6BAgBEAU&amp;url=http://www.bauskasdzive.lv/projekts-kulturvide-novados/janis-jana-dels-vairs-nav-mode-172301&amp;psig=AOvVaw1Dl_4Ng3U9yA10d-rsWqr4&amp;ust=1542134655849487"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s://www.google.com/url?sa=i&amp;rct=j&amp;q=&amp;esrc=s&amp;source=images&amp;cd=&amp;cad=rja&amp;uact=8&amp;ved=2ahUKEwiF7bCwws_eAhWEpYsKHQ5EAX8QjRx6BAgBEAU&amp;url=https://bnn.lv/psihologs-spilgtakas-atminas-saglabajas-par-laiku-kas-pavadits-kopa-ar-gimeni-261480&amp;psig=AOvVaw1Dl_4Ng3U9yA10d-rsWqr4&amp;ust=15421346558494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v-LV" sz="6000" b="1" dirty="0"/>
              <a:t>ĢIMENES</a:t>
            </a:r>
            <a:r>
              <a:rPr lang="lv-LV" b="1" dirty="0"/>
              <a:t> </a:t>
            </a:r>
            <a:r>
              <a:rPr lang="lv-LV" sz="6000" b="1" dirty="0"/>
              <a:t>TRADĪCIJAS</a:t>
            </a:r>
            <a:r>
              <a:rPr lang="lv-LV" b="1" dirty="0"/>
              <a:t>.</a:t>
            </a:r>
            <a:br>
              <a:rPr lang="lv-LV" b="1" dirty="0"/>
            </a:br>
            <a:r>
              <a:rPr lang="lv-LV" sz="2400" b="1" dirty="0"/>
              <a:t>8. klase</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AEFA11D-E1AC-4B2B-9A8A-CEE4D2427544}"/>
              </a:ext>
            </a:extLst>
          </p:cNvPr>
          <p:cNvSpPr>
            <a:spLocks noGrp="1"/>
          </p:cNvSpPr>
          <p:nvPr>
            <p:ph type="title"/>
          </p:nvPr>
        </p:nvSpPr>
        <p:spPr>
          <a:xfrm>
            <a:off x="457200" y="1340768"/>
            <a:ext cx="8229600" cy="3384376"/>
          </a:xfrm>
        </p:spPr>
        <p:txBody>
          <a:bodyPr/>
          <a:lstStyle/>
          <a:p>
            <a:r>
              <a:rPr lang="lv-LV" dirty="0"/>
              <a:t>Paldies!</a:t>
            </a:r>
          </a:p>
        </p:txBody>
      </p:sp>
    </p:spTree>
    <p:extLst>
      <p:ext uri="{BB962C8B-B14F-4D97-AF65-F5344CB8AC3E}">
        <p14:creationId xmlns:p14="http://schemas.microsoft.com/office/powerpoint/2010/main" val="62164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4536504"/>
          </a:xfrm>
        </p:spPr>
        <p:txBody>
          <a:bodyPr>
            <a:normAutofit/>
          </a:bodyPr>
          <a:lstStyle/>
          <a:p>
            <a:pPr algn="l"/>
            <a:r>
              <a:rPr lang="lv-LV" b="1" i="1" u="sng" dirty="0"/>
              <a:t>Tradīcija</a:t>
            </a:r>
            <a:r>
              <a:rPr lang="lv-LV" dirty="0"/>
              <a:t> – pastāvīgi atkārtota, konkrētā ģimenē pieņemta darbība. Tās ir darbības, ko mēs bieži vien darām automātiski, jo esam tā pieraduši. </a:t>
            </a: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10346"/>
          </a:xfrm>
        </p:spPr>
        <p:txBody>
          <a:bodyPr>
            <a:normAutofit fontScale="90000"/>
          </a:bodyPr>
          <a:lstStyle/>
          <a:p>
            <a:pPr algn="l"/>
            <a:r>
              <a:rPr lang="lv-LV" sz="3200" dirty="0"/>
              <a:t>Ģimenes tradīcijas var būt dažādas:</a:t>
            </a:r>
            <a:br>
              <a:rPr lang="lv-LV" sz="3200" dirty="0"/>
            </a:br>
            <a:r>
              <a:rPr lang="lv-LV" sz="3200" dirty="0"/>
              <a:t>- mantotas no paaudzes paaudzē</a:t>
            </a:r>
            <a:br>
              <a:rPr lang="lv-LV" sz="3200" dirty="0"/>
            </a:br>
            <a:r>
              <a:rPr lang="lv-LV" sz="3200" dirty="0"/>
              <a:t>- jaunas, pašu izgudrotas</a:t>
            </a:r>
            <a:br>
              <a:rPr lang="lv-LV" sz="3200" dirty="0"/>
            </a:br>
            <a:r>
              <a:rPr lang="lv-LV" sz="3200" dirty="0"/>
              <a:t>Tradīcijas var būt gan nopietnas, gan jautras, tādas, kuras prasa sagatavošanos, gan tādas, kuras neprasa daudz laika, lai sagatavotos.</a:t>
            </a:r>
            <a:r>
              <a:rPr lang="lv-LV" dirty="0"/>
              <a:t/>
            </a:r>
            <a:br>
              <a:rPr lang="lv-LV" dirty="0"/>
            </a:br>
            <a:endParaRPr lang="en-US" dirty="0"/>
          </a:p>
        </p:txBody>
      </p:sp>
      <p:pic>
        <p:nvPicPr>
          <p:cNvPr id="4" name="Content Placeholder 3" descr="http://www.svinamdiena.lv/wp-content/uploads/8510-family-on-beach.jpg">
            <a:hlinkClick r:id="rId2" tooltip="&quot;&quo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3181279"/>
            <a:ext cx="7931150" cy="268777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Kādas var būt tradīcijas?</a:t>
            </a:r>
            <a:endParaRPr lang="en-US" dirty="0"/>
          </a:p>
        </p:txBody>
      </p:sp>
      <p:sp>
        <p:nvSpPr>
          <p:cNvPr id="3" name="Content Placeholder 2"/>
          <p:cNvSpPr>
            <a:spLocks noGrp="1"/>
          </p:cNvSpPr>
          <p:nvPr>
            <p:ph idx="1"/>
          </p:nvPr>
        </p:nvSpPr>
        <p:spPr/>
        <p:txBody>
          <a:bodyPr>
            <a:normAutofit/>
          </a:bodyPr>
          <a:lstStyle/>
          <a:p>
            <a:pPr>
              <a:buNone/>
            </a:pPr>
            <a:r>
              <a:rPr lang="lv-LV" dirty="0"/>
              <a:t>    • </a:t>
            </a:r>
            <a:r>
              <a:rPr lang="lv-LV" i="1" dirty="0"/>
              <a:t>Svētki, ko svinam un kā svinam.</a:t>
            </a:r>
            <a:r>
              <a:rPr lang="lv-LV" dirty="0"/>
              <a:t/>
            </a:r>
            <a:br>
              <a:rPr lang="lv-LV" dirty="0"/>
            </a:br>
            <a:r>
              <a:rPr lang="lv-LV" dirty="0"/>
              <a:t>• Reliģiskie rituāli, piemēram, došanās  uz baznīcu   svētdienās.</a:t>
            </a:r>
            <a:br>
              <a:rPr lang="lv-LV" dirty="0"/>
            </a:br>
            <a:r>
              <a:rPr lang="lv-LV" dirty="0"/>
              <a:t>• </a:t>
            </a:r>
            <a:r>
              <a:rPr lang="lv-LV" i="1" dirty="0"/>
              <a:t>Attiecības ar radiniekiem. Kā mēs sazināmies, cik bieži un ar ko.</a:t>
            </a:r>
            <a:r>
              <a:rPr lang="lv-LV" dirty="0"/>
              <a:t/>
            </a:r>
            <a:br>
              <a:rPr lang="lv-LV" dirty="0"/>
            </a:br>
            <a:r>
              <a:rPr lang="lv-LV" i="1" dirty="0"/>
              <a:t>• </a:t>
            </a:r>
            <a:r>
              <a:rPr lang="lv-LV" dirty="0"/>
              <a:t>Vārdi. Piemēram, visus vecākos dēlus dzimtā nosauc vienā vārdā.</a:t>
            </a:r>
            <a:br>
              <a:rPr lang="lv-LV" dirty="0"/>
            </a:br>
            <a:r>
              <a:rPr lang="lv-LV" i="1" dirty="0"/>
              <a:t>• Kopīgas pusdienas vai vakariņas, kad pie galda pulcējas visa ģimene.</a:t>
            </a:r>
            <a:endParaRPr lang="en-US" i="1"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200800" cy="2677656"/>
          </a:xfrm>
          <a:prstGeom prst="rect">
            <a:avLst/>
          </a:prstGeom>
        </p:spPr>
        <p:txBody>
          <a:bodyPr wrap="square">
            <a:spAutoFit/>
          </a:bodyPr>
          <a:lstStyle/>
          <a:p>
            <a:r>
              <a:rPr lang="lv-LV" sz="2400" dirty="0"/>
              <a:t>Tradīcijas ir visās ģimenēs, tikai dažās ģimenēs tās ir labi redzamas un pamanāmas, piemēram, visi bieži sanāk kopā, dzied. Un citās tās ir parastas ikdienas lietas. Piemēram, ja jūsu ģimene uz vakariņām sapulcējas un visi par kaut ko runā – tā arī ir ģimenes tradīcija, laba ģimenes tradīcija, kas ļauj stiprināt attiecības.</a:t>
            </a:r>
            <a:r>
              <a:rPr lang="en-US" sz="2400" dirty="0"/>
              <a:t/>
            </a:r>
            <a:br>
              <a:rPr lang="en-US" sz="2400" dirty="0"/>
            </a:br>
            <a:endParaRPr lang="en-US" sz="2400" dirty="0"/>
          </a:p>
        </p:txBody>
      </p:sp>
      <p:pic>
        <p:nvPicPr>
          <p:cNvPr id="18434" name="Picture 2" descr="Attēlu rezultāti vaicājumam “ģimene kopā ēd vakariņas”">
            <a:hlinkClick r:id="rId2"/>
          </p:cNvPr>
          <p:cNvPicPr>
            <a:picLocks noChangeAspect="1" noChangeArrowheads="1"/>
          </p:cNvPicPr>
          <p:nvPr/>
        </p:nvPicPr>
        <p:blipFill>
          <a:blip r:embed="rId3" cstate="print"/>
          <a:srcRect/>
          <a:stretch>
            <a:fillRect/>
          </a:stretch>
        </p:blipFill>
        <p:spPr bwMode="auto">
          <a:xfrm>
            <a:off x="251521" y="3501008"/>
            <a:ext cx="3960439" cy="2736303"/>
          </a:xfrm>
          <a:prstGeom prst="rect">
            <a:avLst/>
          </a:prstGeom>
          <a:noFill/>
        </p:spPr>
      </p:pic>
      <p:pic>
        <p:nvPicPr>
          <p:cNvPr id="18436" name="Picture 4" descr="Attēlu rezultāti vaicājumam “ģimene kopā ēd vakariņas”">
            <a:hlinkClick r:id="rId4"/>
          </p:cNvPr>
          <p:cNvPicPr>
            <a:picLocks noChangeAspect="1" noChangeArrowheads="1"/>
          </p:cNvPicPr>
          <p:nvPr/>
        </p:nvPicPr>
        <p:blipFill>
          <a:blip r:embed="rId5" cstate="print"/>
          <a:srcRect/>
          <a:stretch>
            <a:fillRect/>
          </a:stretch>
        </p:blipFill>
        <p:spPr bwMode="auto">
          <a:xfrm>
            <a:off x="4427984" y="3212976"/>
            <a:ext cx="4479423" cy="296914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71600" y="1371971"/>
            <a:ext cx="756084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3200" i="1" u="none" strike="noStrike" cap="none" normalizeH="0" baseline="0" dirty="0">
                <a:ln>
                  <a:noFill/>
                </a:ln>
                <a:solidFill>
                  <a:srgbClr val="000000"/>
                </a:solidFill>
                <a:effectLst/>
                <a:latin typeface="Arial" pitchFamily="34" charset="0"/>
                <a:ea typeface="Times New Roman" pitchFamily="18" charset="0"/>
                <a:cs typeface="Arial" pitchFamily="34" charset="0"/>
              </a:rPr>
              <a:t>Ņem papīra lapu un pildspalvu, un mēģini atcerēties</a:t>
            </a:r>
            <a:r>
              <a:rPr kumimoji="0" lang="lv-LV" sz="3200" i="1" u="none" strike="noStrike" cap="none" normalizeH="0" dirty="0">
                <a:ln>
                  <a:noFill/>
                </a:ln>
                <a:solidFill>
                  <a:srgbClr val="000000"/>
                </a:solidFill>
                <a:effectLst/>
                <a:latin typeface="Arial" pitchFamily="34" charset="0"/>
                <a:ea typeface="Times New Roman" pitchFamily="18" charset="0"/>
                <a:cs typeface="Arial" pitchFamily="34" charset="0"/>
              </a:rPr>
              <a:t> </a:t>
            </a:r>
            <a:r>
              <a:rPr kumimoji="0" lang="lv-LV" sz="3200" i="1" u="none" strike="noStrike" cap="none" normalizeH="0" baseline="0" dirty="0">
                <a:ln>
                  <a:noFill/>
                </a:ln>
                <a:solidFill>
                  <a:srgbClr val="000000"/>
                </a:solidFill>
                <a:effectLst/>
                <a:latin typeface="Arial" pitchFamily="34" charset="0"/>
                <a:ea typeface="Times New Roman" pitchFamily="18" charset="0"/>
                <a:cs typeface="Arial" pitchFamily="34" charset="0"/>
              </a:rPr>
              <a:t>un pierakstīt visas ģimenes tradīcijas, kas pastāv jūsu ģimenē šobrīd.</a:t>
            </a:r>
            <a:endParaRPr kumimoji="0" lang="lv-LV" sz="3200" i="1" u="none" strike="noStrike" cap="none" normalizeH="0" baseline="0" dirty="0">
              <a:ln>
                <a:noFill/>
              </a:ln>
              <a:solidFill>
                <a:schemeClr val="tx1"/>
              </a:solidFill>
              <a:effectLst/>
              <a:latin typeface="Arial" pitchFamily="34" charset="0"/>
              <a:cs typeface="Arial" pitchFamily="34" charset="0"/>
            </a:endParaRPr>
          </a:p>
        </p:txBody>
      </p:sp>
      <p:pic>
        <p:nvPicPr>
          <p:cNvPr id="1027" name="Picture 3" descr="Attēlu rezultāti vaicājumam “Cilvēks domā”">
            <a:hlinkClick r:id="rId2"/>
          </p:cNvPr>
          <p:cNvPicPr>
            <a:picLocks noChangeAspect="1" noChangeArrowheads="1"/>
          </p:cNvPicPr>
          <p:nvPr/>
        </p:nvPicPr>
        <p:blipFill>
          <a:blip r:embed="rId3" cstate="print"/>
          <a:srcRect/>
          <a:stretch>
            <a:fillRect/>
          </a:stretch>
        </p:blipFill>
        <p:spPr bwMode="auto">
          <a:xfrm>
            <a:off x="251520" y="3212976"/>
            <a:ext cx="2857500" cy="342215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D0E25922-DA74-40C1-8AD1-4448CA024772}"/>
              </a:ext>
            </a:extLst>
          </p:cNvPr>
          <p:cNvSpPr>
            <a:spLocks noGrp="1"/>
          </p:cNvSpPr>
          <p:nvPr>
            <p:ph type="title"/>
          </p:nvPr>
        </p:nvSpPr>
        <p:spPr>
          <a:xfrm>
            <a:off x="457200" y="1556792"/>
            <a:ext cx="8229600" cy="3312368"/>
          </a:xfrm>
        </p:spPr>
        <p:txBody>
          <a:bodyPr>
            <a:normAutofit/>
          </a:bodyPr>
          <a:lstStyle/>
          <a:p>
            <a:pPr algn="l"/>
            <a:r>
              <a:rPr lang="lv-LV" dirty="0"/>
              <a:t>Uzdevums pāros.</a:t>
            </a:r>
            <a:br>
              <a:rPr lang="lv-LV" dirty="0"/>
            </a:br>
            <a:r>
              <a:rPr lang="lv-LV" sz="2400" dirty="0"/>
              <a:t>1. Individuāli izlasi jautājumus, izdomā atbildes.</a:t>
            </a:r>
            <a:br>
              <a:rPr lang="lv-LV" sz="2400" dirty="0"/>
            </a:br>
            <a:r>
              <a:rPr lang="lv-LV" sz="2400" dirty="0"/>
              <a:t>2. Izmantojot dotos jautājumus, pastāstiet viens otram par     savām ģimenes tradīcijām.</a:t>
            </a:r>
            <a:r>
              <a:rPr lang="lv-LV" dirty="0"/>
              <a:t/>
            </a:r>
            <a:br>
              <a:rPr lang="lv-LV" dirty="0"/>
            </a:br>
            <a:r>
              <a:rPr lang="lv-LV" dirty="0"/>
              <a:t/>
            </a:r>
            <a:br>
              <a:rPr lang="lv-LV" dirty="0"/>
            </a:br>
            <a:endParaRPr lang="lv-LV" dirty="0"/>
          </a:p>
        </p:txBody>
      </p:sp>
      <p:pic>
        <p:nvPicPr>
          <p:cNvPr id="3" name="Attēls 2" descr="Ģimenes vērtība cilvēka dzīvē. Bērni ģimenē. Ģimenes tradīcijas - Laulība  2021">
            <a:extLst>
              <a:ext uri="{FF2B5EF4-FFF2-40B4-BE49-F238E27FC236}">
                <a16:creationId xmlns:a16="http://schemas.microsoft.com/office/drawing/2014/main" xmlns="" id="{F97EA491-DCAF-4C2E-AFDA-7913DAB55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789040"/>
            <a:ext cx="2628900" cy="1743075"/>
          </a:xfrm>
          <a:prstGeom prst="rect">
            <a:avLst/>
          </a:prstGeom>
          <a:noFill/>
          <a:ln>
            <a:noFill/>
          </a:ln>
        </p:spPr>
      </p:pic>
    </p:spTree>
    <p:extLst>
      <p:ext uri="{BB962C8B-B14F-4D97-AF65-F5344CB8AC3E}">
        <p14:creationId xmlns:p14="http://schemas.microsoft.com/office/powerpoint/2010/main" val="363960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pPr algn="l"/>
            <a:r>
              <a:rPr lang="lv-LV" sz="2400" dirty="0"/>
              <a:t>• Vai jūs svinat svētkus? Kurus? Un kā?</a:t>
            </a:r>
            <a:br>
              <a:rPr lang="lv-LV" sz="2400" dirty="0"/>
            </a:br>
            <a:r>
              <a:rPr lang="lv-LV" sz="2400" dirty="0"/>
              <a:t>• Cik bieži pasniedzat viens otram dāvanas?</a:t>
            </a:r>
            <a:br>
              <a:rPr lang="lv-LV" sz="2400" dirty="0"/>
            </a:br>
            <a:r>
              <a:rPr lang="lv-LV" sz="2400" dirty="0"/>
              <a:t>• Vai visi sanākat kopā pie galda?</a:t>
            </a:r>
            <a:br>
              <a:rPr lang="lv-LV" sz="2400" dirty="0"/>
            </a:br>
            <a:r>
              <a:rPr lang="lv-LV" sz="2400" dirty="0"/>
              <a:t>• Vai jums ir iesaukas un mīļvārdiņi?</a:t>
            </a:r>
            <a:br>
              <a:rPr lang="lv-LV" sz="2400" dirty="0"/>
            </a:br>
            <a:r>
              <a:rPr lang="lv-LV" sz="2400" dirty="0"/>
              <a:t>• Vai kopā skatāties kādus TV raidījumus?</a:t>
            </a:r>
            <a:br>
              <a:rPr lang="lv-LV" sz="2400" dirty="0"/>
            </a:br>
            <a:r>
              <a:rPr lang="lv-LV" sz="2400" dirty="0"/>
              <a:t>• Vai ir pastaigas?</a:t>
            </a:r>
            <a:br>
              <a:rPr lang="lv-LV" sz="2400" dirty="0"/>
            </a:br>
            <a:r>
              <a:rPr lang="lv-LV" sz="2400" dirty="0"/>
              <a:t>• Vai apskaujaties satiekoties?</a:t>
            </a:r>
            <a:br>
              <a:rPr lang="lv-LV" sz="2400" dirty="0"/>
            </a:br>
            <a:r>
              <a:rPr lang="lv-LV" sz="2400" dirty="0"/>
              <a:t>• Vai no rīta vāri ģimenei kafiju?</a:t>
            </a:r>
            <a:br>
              <a:rPr lang="lv-LV" sz="2400" dirty="0"/>
            </a:br>
            <a:r>
              <a:rPr lang="lv-LV" sz="2400" dirty="0"/>
              <a:t>• Vai izrādāt jūtas citu cilvēku klātbūtnē (samīļo)? </a:t>
            </a:r>
            <a:br>
              <a:rPr lang="lv-LV" sz="2400" dirty="0"/>
            </a:br>
            <a:r>
              <a:rPr lang="lv-LV" sz="2400" dirty="0"/>
              <a:t>• Vai vasarā ceļojat kopā?</a:t>
            </a:r>
            <a:br>
              <a:rPr lang="lv-LV" sz="2400" dirty="0"/>
            </a:br>
            <a:r>
              <a:rPr lang="lv-LV" sz="2400" dirty="0"/>
              <a:t>• Vai apciemojat vecvecākus nedēļas nogalēs?</a:t>
            </a:r>
            <a:br>
              <a:rPr lang="lv-LV" sz="2400" dirty="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51520" y="588168"/>
            <a:ext cx="889248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lv-LV" sz="4400" b="1" dirty="0">
                <a:solidFill>
                  <a:srgbClr val="000000"/>
                </a:solidFill>
                <a:latin typeface="Arial" pitchFamily="34" charset="0"/>
                <a:ea typeface="Times New Roman" pitchFamily="18" charset="0"/>
                <a:cs typeface="Arial" pitchFamily="34" charset="0"/>
              </a:rPr>
              <a:t>V</a:t>
            </a:r>
            <a:r>
              <a:rPr kumimoji="0" lang="lv-LV" sz="4400" b="1" i="0" u="none" strike="noStrike" cap="none" normalizeH="0" baseline="0" dirty="0">
                <a:ln>
                  <a:noFill/>
                </a:ln>
                <a:solidFill>
                  <a:srgbClr val="000000"/>
                </a:solidFill>
                <a:effectLst/>
                <a:latin typeface="Arial" pitchFamily="34" charset="0"/>
                <a:ea typeface="Times New Roman" pitchFamily="18" charset="0"/>
                <a:cs typeface="Arial" pitchFamily="34" charset="0"/>
              </a:rPr>
              <a:t>ai ir kādas tradīcijas, ko tu vēlies ieviest, kad būs sava ģimene?</a:t>
            </a:r>
            <a:endParaRPr kumimoji="0" lang="lv-LV" sz="44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descr="Attēlu rezultāti vaicājumam “tradīcijas mūsu ģimenē”">
            <a:hlinkClick r:id="rId2" tgtFrame="&quot;_blank&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636912"/>
            <a:ext cx="4320480" cy="2664296"/>
          </a:xfrm>
          <a:prstGeom prst="rect">
            <a:avLst/>
          </a:prstGeom>
          <a:noFill/>
          <a:ln>
            <a:noFill/>
          </a:ln>
        </p:spPr>
      </p:pic>
      <p:pic>
        <p:nvPicPr>
          <p:cNvPr id="4" name="Picture 3" descr="Attēlu rezultāti vaicājumam “tradīcijas mūsu ģimenē”">
            <a:hlinkClick r:id="rId4" tgtFrame="&quot;_blank&quo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2852936"/>
            <a:ext cx="3953644" cy="252028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164</Words>
  <Application>Microsoft Office PowerPoint</Application>
  <PresentationFormat>On-screen Show (4:3)</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ĢIMENES TRADĪCIJAS. 8. klase</vt:lpstr>
      <vt:lpstr>Tradīcija – pastāvīgi atkārtota, konkrētā ģimenē pieņemta darbība. Tās ir darbības, ko mēs bieži vien darām automātiski, jo esam tā pieraduši.  </vt:lpstr>
      <vt:lpstr>Ģimenes tradīcijas var būt dažādas: - mantotas no paaudzes paaudzē - jaunas, pašu izgudrotas Tradīcijas var būt gan nopietnas, gan jautras, tādas, kuras prasa sagatavošanos, gan tādas, kuras neprasa daudz laika, lai sagatavotos. </vt:lpstr>
      <vt:lpstr>Kādas var būt tradīcijas?</vt:lpstr>
      <vt:lpstr>PowerPoint Presentation</vt:lpstr>
      <vt:lpstr>PowerPoint Presentation</vt:lpstr>
      <vt:lpstr>Uzdevums pāros. 1. Individuāli izlasi jautājumus, izdomā atbildes. 2. Izmantojot dotos jautājumus, pastāstiet viens otram par     savām ģimenes tradīcijām.  </vt:lpstr>
      <vt:lpstr>• Vai jūs svinat svētkus? Kurus? Un kā? • Cik bieži pasniedzat viens otram dāvanas? • Vai visi sanākat kopā pie galda? • Vai jums ir iesaukas un mīļvārdiņi? • Vai kopā skatāties kādus TV raidījumus? • Vai ir pastaigas? • Vai apskaujaties satiekoties? • Vai no rīta vāri ģimenei kafiju? • Vai izrādāt jūtas citu cilvēku klātbūtnē (samīļo)?  • Vai vasarā ceļojat kopā? • Vai apciemojat vecvecākus nedēļas nogalēs? </vt:lpstr>
      <vt:lpstr>PowerPoint Presentation</vt:lpstr>
      <vt:lpstr>Paldies!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ĢIMENES TRADĪCIJAS.</dc:title>
  <dc:creator>Gunta Bulmeistare</dc:creator>
  <cp:lastModifiedBy>DELL</cp:lastModifiedBy>
  <cp:revision>14</cp:revision>
  <dcterms:created xsi:type="dcterms:W3CDTF">2018-11-27T18:31:05Z</dcterms:created>
  <dcterms:modified xsi:type="dcterms:W3CDTF">2021-01-17T18:30:31Z</dcterms:modified>
</cp:coreProperties>
</file>