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0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1" r:id="rId16"/>
    <p:sldId id="272" r:id="rId17"/>
    <p:sldId id="274" r:id="rId18"/>
    <p:sldId id="273" r:id="rId19"/>
    <p:sldId id="275" r:id="rId20"/>
    <p:sldId id="276" r:id="rId21"/>
    <p:sldId id="277" r:id="rId22"/>
    <p:sldId id="282" r:id="rId23"/>
    <p:sldId id="285" r:id="rId24"/>
    <p:sldId id="284" r:id="rId25"/>
    <p:sldId id="278" r:id="rId26"/>
    <p:sldId id="279" r:id="rId27"/>
    <p:sldId id="280" r:id="rId28"/>
    <p:sldId id="281" r:id="rId29"/>
    <p:sldId id="283" r:id="rId30"/>
    <p:sldId id="286" r:id="rId31"/>
    <p:sldId id="269" r:id="rId32"/>
  </p:sldIdLst>
  <p:sldSz cx="12192000" cy="6858000"/>
  <p:notesSz cx="6797675" cy="9926638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82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DCBF2-6BAB-4D0A-A6D8-874AEECF8045}" type="datetimeFigureOut">
              <a:rPr lang="lv-LV" smtClean="0"/>
              <a:t>16.05.2020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13884-7896-4473-B954-CDA396BE7F6E}" type="slidenum">
              <a:rPr lang="lv-LV" smtClean="0"/>
              <a:t>‹#›</a:t>
            </a:fld>
            <a:endParaRPr lang="lv-LV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6076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DCBF2-6BAB-4D0A-A6D8-874AEECF8045}" type="datetimeFigureOut">
              <a:rPr lang="lv-LV" smtClean="0"/>
              <a:t>16.05.2020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13884-7896-4473-B954-CDA396BE7F6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7856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DCBF2-6BAB-4D0A-A6D8-874AEECF8045}" type="datetimeFigureOut">
              <a:rPr lang="lv-LV" smtClean="0"/>
              <a:t>16.05.2020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13884-7896-4473-B954-CDA396BE7F6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41588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DCBF2-6BAB-4D0A-A6D8-874AEECF8045}" type="datetimeFigureOut">
              <a:rPr lang="lv-LV" smtClean="0"/>
              <a:t>16.05.2020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13884-7896-4473-B954-CDA396BE7F6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851410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DCBF2-6BAB-4D0A-A6D8-874AEECF8045}" type="datetimeFigureOut">
              <a:rPr lang="lv-LV" smtClean="0"/>
              <a:t>16.05.2020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13884-7896-4473-B954-CDA396BE7F6E}" type="slidenum">
              <a:rPr lang="lv-LV" smtClean="0"/>
              <a:t>‹#›</a:t>
            </a:fld>
            <a:endParaRPr lang="lv-LV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6657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DCBF2-6BAB-4D0A-A6D8-874AEECF8045}" type="datetimeFigureOut">
              <a:rPr lang="lv-LV" smtClean="0"/>
              <a:t>16.05.2020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13884-7896-4473-B954-CDA396BE7F6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20915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DCBF2-6BAB-4D0A-A6D8-874AEECF8045}" type="datetimeFigureOut">
              <a:rPr lang="lv-LV" smtClean="0"/>
              <a:t>16.05.2020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13884-7896-4473-B954-CDA396BE7F6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55685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DCBF2-6BAB-4D0A-A6D8-874AEECF8045}" type="datetimeFigureOut">
              <a:rPr lang="lv-LV" smtClean="0"/>
              <a:t>16.05.2020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13884-7896-4473-B954-CDA396BE7F6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627236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DCBF2-6BAB-4D0A-A6D8-874AEECF8045}" type="datetimeFigureOut">
              <a:rPr lang="lv-LV" smtClean="0"/>
              <a:t>16.05.2020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13884-7896-4473-B954-CDA396BE7F6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108119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1ADCBF2-6BAB-4D0A-A6D8-874AEECF8045}" type="datetimeFigureOut">
              <a:rPr lang="lv-LV" smtClean="0"/>
              <a:t>16.05.2020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7F13884-7896-4473-B954-CDA396BE7F6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46627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DCBF2-6BAB-4D0A-A6D8-874AEECF8045}" type="datetimeFigureOut">
              <a:rPr lang="lv-LV" smtClean="0"/>
              <a:t>16.05.2020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13884-7896-4473-B954-CDA396BE7F6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89086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1ADCBF2-6BAB-4D0A-A6D8-874AEECF8045}" type="datetimeFigureOut">
              <a:rPr lang="lv-LV" smtClean="0"/>
              <a:t>16.05.2020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7F13884-7896-4473-B954-CDA396BE7F6E}" type="slidenum">
              <a:rPr lang="lv-LV" smtClean="0"/>
              <a:t>‹#›</a:t>
            </a:fld>
            <a:endParaRPr lang="lv-LV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0087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2565362"/>
          </a:xfrm>
        </p:spPr>
        <p:txBody>
          <a:bodyPr>
            <a:normAutofit/>
          </a:bodyPr>
          <a:lstStyle/>
          <a:p>
            <a:pPr algn="ctr"/>
            <a:r>
              <a:rPr lang="lv-LV" sz="4400" i="1" dirty="0">
                <a:latin typeface="Georgia Pro Cond Black" panose="02040A06050405020203" pitchFamily="18" charset="0"/>
              </a:rPr>
              <a:t>Sadzīves pasaka</a:t>
            </a:r>
            <a:br>
              <a:rPr lang="lv-LV" sz="4400" i="1" dirty="0">
                <a:latin typeface="Georgia Pro Cond Black" panose="02040A06050405020203" pitchFamily="18" charset="0"/>
              </a:rPr>
            </a:br>
            <a:r>
              <a:rPr lang="lv-LV" sz="4400" i="1" dirty="0">
                <a:latin typeface="Georgia Pro Cond Black" panose="02040A06050405020203" pitchFamily="18" charset="0"/>
              </a:rPr>
              <a:t>«Zoss dalīšana»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3640508"/>
            <a:ext cx="10058400" cy="1958112"/>
          </a:xfrm>
        </p:spPr>
        <p:txBody>
          <a:bodyPr/>
          <a:lstStyle/>
          <a:p>
            <a:pPr algn="ctr"/>
            <a:endParaRPr lang="lv-LV" i="1" dirty="0">
              <a:latin typeface="Georgia Pro Cond Black" panose="02040A06050405020203" pitchFamily="18" charset="0"/>
            </a:endParaRPr>
          </a:p>
          <a:p>
            <a:pPr algn="ctr"/>
            <a:endParaRPr lang="lv-LV" i="1" dirty="0">
              <a:latin typeface="Georgia Pro Cond Black" panose="02040A06050405020203" pitchFamily="18" charset="0"/>
            </a:endParaRPr>
          </a:p>
          <a:p>
            <a:pPr algn="ctr"/>
            <a:r>
              <a:rPr lang="lv-LV" i="1" dirty="0">
                <a:latin typeface="Georgia Pro Cond Black" panose="02040A06050405020203" pitchFamily="18" charset="0"/>
              </a:rPr>
              <a:t>Svešo vārdu skaidrojums. </a:t>
            </a:r>
          </a:p>
          <a:p>
            <a:pPr algn="ctr"/>
            <a:r>
              <a:rPr lang="lv-LV" i="1" dirty="0">
                <a:latin typeface="Georgia Pro Cond Black" panose="02040A06050405020203" pitchFamily="18" charset="0"/>
              </a:rPr>
              <a:t>sameklē attēlam atbilstošu vārdu!</a:t>
            </a:r>
          </a:p>
        </p:txBody>
      </p:sp>
    </p:spTree>
    <p:extLst>
      <p:ext uri="{BB962C8B-B14F-4D97-AF65-F5344CB8AC3E}">
        <p14:creationId xmlns:p14="http://schemas.microsoft.com/office/powerpoint/2010/main" val="15571987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0550"/>
          </a:xfrm>
        </p:spPr>
        <p:txBody>
          <a:bodyPr>
            <a:normAutofit/>
          </a:bodyPr>
          <a:lstStyle/>
          <a:p>
            <a:r>
              <a:rPr lang="lv-LV" sz="2000" dirty="0">
                <a:latin typeface="Georgia Pro Cond Black" panose="02040A06050405020203" pitchFamily="18" charset="0"/>
              </a:rPr>
              <a:t>8.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903" y="1580971"/>
            <a:ext cx="6907287" cy="4596485"/>
          </a:xfrm>
        </p:spPr>
      </p:pic>
    </p:spTree>
    <p:extLst>
      <p:ext uri="{BB962C8B-B14F-4D97-AF65-F5344CB8AC3E}">
        <p14:creationId xmlns:p14="http://schemas.microsoft.com/office/powerpoint/2010/main" val="22434615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3279"/>
          </a:xfrm>
        </p:spPr>
        <p:txBody>
          <a:bodyPr>
            <a:normAutofit/>
          </a:bodyPr>
          <a:lstStyle/>
          <a:p>
            <a:r>
              <a:rPr lang="lv-LV" sz="2000" dirty="0">
                <a:latin typeface="Georgia Pro Cond Black" panose="02040A06050405020203" pitchFamily="18" charset="0"/>
              </a:rPr>
              <a:t>9.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181" y="1095951"/>
            <a:ext cx="6685541" cy="5081012"/>
          </a:xfrm>
        </p:spPr>
      </p:pic>
    </p:spTree>
    <p:extLst>
      <p:ext uri="{BB962C8B-B14F-4D97-AF65-F5344CB8AC3E}">
        <p14:creationId xmlns:p14="http://schemas.microsoft.com/office/powerpoint/2010/main" val="17404028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57821"/>
          </a:xfrm>
        </p:spPr>
        <p:txBody>
          <a:bodyPr>
            <a:normAutofit/>
          </a:bodyPr>
          <a:lstStyle/>
          <a:p>
            <a:r>
              <a:rPr lang="lv-LV" sz="2000" dirty="0">
                <a:latin typeface="Georgia Pro Cond Black" panose="02040A06050405020203" pitchFamily="18" charset="0"/>
              </a:rPr>
              <a:t>10.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239" y="2418460"/>
            <a:ext cx="3623417" cy="2382934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434" y="2418460"/>
            <a:ext cx="3497366" cy="2382934"/>
          </a:xfrm>
        </p:spPr>
      </p:pic>
    </p:spTree>
    <p:extLst>
      <p:ext uri="{BB962C8B-B14F-4D97-AF65-F5344CB8AC3E}">
        <p14:creationId xmlns:p14="http://schemas.microsoft.com/office/powerpoint/2010/main" val="19295889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74912"/>
          </a:xfrm>
        </p:spPr>
        <p:txBody>
          <a:bodyPr>
            <a:normAutofit/>
          </a:bodyPr>
          <a:lstStyle/>
          <a:p>
            <a:r>
              <a:rPr lang="lv-LV" sz="2000" dirty="0">
                <a:latin typeface="Georgia Pro Cond Black" panose="02040A06050405020203" pitchFamily="18" charset="0"/>
              </a:rPr>
              <a:t>11.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112" y="1700893"/>
            <a:ext cx="6315342" cy="4434773"/>
          </a:xfrm>
        </p:spPr>
      </p:pic>
    </p:spTree>
    <p:extLst>
      <p:ext uri="{BB962C8B-B14F-4D97-AF65-F5344CB8AC3E}">
        <p14:creationId xmlns:p14="http://schemas.microsoft.com/office/powerpoint/2010/main" val="4044876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12542"/>
          </a:xfrm>
        </p:spPr>
        <p:txBody>
          <a:bodyPr>
            <a:normAutofit/>
          </a:bodyPr>
          <a:lstStyle/>
          <a:p>
            <a:r>
              <a:rPr lang="lv-LV" sz="2000" dirty="0">
                <a:latin typeface="Georgia Pro Cond Black" panose="02040A06050405020203" pitchFamily="18" charset="0"/>
              </a:rPr>
              <a:t>12.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078" y="1196411"/>
            <a:ext cx="3653144" cy="5479716"/>
          </a:xfrm>
        </p:spPr>
      </p:pic>
    </p:spTree>
    <p:extLst>
      <p:ext uri="{BB962C8B-B14F-4D97-AF65-F5344CB8AC3E}">
        <p14:creationId xmlns:p14="http://schemas.microsoft.com/office/powerpoint/2010/main" val="31036724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482518"/>
          </a:xfrm>
        </p:spPr>
        <p:txBody>
          <a:bodyPr>
            <a:normAutofit/>
          </a:bodyPr>
          <a:lstStyle/>
          <a:p>
            <a:r>
              <a:rPr lang="lv-LV" sz="2000" dirty="0">
                <a:latin typeface="Georgia Pro Black" panose="02040A02050405020203" pitchFamily="18" charset="0"/>
              </a:rPr>
              <a:t>13.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837" y="1854172"/>
            <a:ext cx="6870819" cy="4333492"/>
          </a:xfrm>
        </p:spPr>
      </p:pic>
    </p:spTree>
    <p:extLst>
      <p:ext uri="{BB962C8B-B14F-4D97-AF65-F5344CB8AC3E}">
        <p14:creationId xmlns:p14="http://schemas.microsoft.com/office/powerpoint/2010/main" val="3749227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644889"/>
          </a:xfrm>
        </p:spPr>
        <p:txBody>
          <a:bodyPr>
            <a:normAutofit/>
          </a:bodyPr>
          <a:lstStyle/>
          <a:p>
            <a:r>
              <a:rPr lang="lv-LV" sz="2000" dirty="0">
                <a:latin typeface="Georgia Pro Black" panose="02040A02050405020203" pitchFamily="18" charset="0"/>
              </a:rPr>
              <a:t>14.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158" y="1924491"/>
            <a:ext cx="3881677" cy="4040473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687" y="1939265"/>
            <a:ext cx="5748454" cy="3846238"/>
          </a:xfrm>
        </p:spPr>
      </p:pic>
    </p:spTree>
    <p:extLst>
      <p:ext uri="{BB962C8B-B14F-4D97-AF65-F5344CB8AC3E}">
        <p14:creationId xmlns:p14="http://schemas.microsoft.com/office/powerpoint/2010/main" val="2936478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3D1EF-5059-44C9-A50C-394E53FA0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b="1" dirty="0">
                <a:solidFill>
                  <a:srgbClr val="000000">
                    <a:lumMod val="75000"/>
                    <a:lumOff val="25000"/>
                  </a:srgbClr>
                </a:solidFill>
                <a:latin typeface="Georgia Pro Black" panose="02040A02050405020203" pitchFamily="18" charset="0"/>
              </a:rPr>
              <a:t>Ievieto teikumos vārdus pareizā formā!</a:t>
            </a:r>
            <a:endParaRPr lang="lv-LV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8494871-17D7-45A8-B7EA-A60FDB0E43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7352" y="1737360"/>
            <a:ext cx="6877296" cy="427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6832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46A01-4344-4A1A-96C8-FDF01D223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702303"/>
          </a:xfrm>
        </p:spPr>
        <p:txBody>
          <a:bodyPr>
            <a:normAutofit/>
          </a:bodyPr>
          <a:lstStyle/>
          <a:p>
            <a:r>
              <a:rPr lang="lv-LV" sz="2800" b="1" dirty="0">
                <a:latin typeface="Georgia Pro Black" panose="02040A02050405020203" pitchFamily="18" charset="0"/>
              </a:rPr>
              <a:t>1</a:t>
            </a:r>
            <a:r>
              <a:rPr lang="lv-LV" sz="3600" b="1" dirty="0"/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1811F-EBE7-43DA-A9AE-F439851F7EE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ctr"/>
            <a:endParaRPr lang="lv-LV" sz="3600" b="1" dirty="0">
              <a:latin typeface="Georgia Pro Black" panose="02040A02050405020203" pitchFamily="18" charset="0"/>
            </a:endParaRPr>
          </a:p>
          <a:p>
            <a:pPr algn="ctr"/>
            <a:r>
              <a:rPr lang="lv-LV" sz="3600" b="1" dirty="0">
                <a:latin typeface="Georgia Pro Black" panose="02040A02050405020203" pitchFamily="18" charset="0"/>
              </a:rPr>
              <a:t>Senos, senos laikos kāda nabadzīga daudzbērnu ģimene dzīvoja ... ... </a:t>
            </a:r>
            <a:r>
              <a:rPr lang="lv-LV" sz="2800" b="1" dirty="0">
                <a:latin typeface="Georgia Pro Black" panose="02040A02050405020203" pitchFamily="18" charset="0"/>
              </a:rPr>
              <a:t>(kur?) </a:t>
            </a:r>
            <a:r>
              <a:rPr lang="lv-LV" sz="3600" b="1" dirty="0">
                <a:latin typeface="Georgia Pro Black" panose="02040A02050405020203" pitchFamily="18" charset="0"/>
              </a:rPr>
              <a:t>mājā.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B146A41-150B-4DCD-AEDF-135537A770E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18238" y="2395417"/>
            <a:ext cx="4937125" cy="292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4244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27B49-AEEA-4CFB-A67E-01AAE204B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2800" dirty="0">
                <a:latin typeface="Georgia Pro Black" panose="02040A02050405020203" pitchFamily="18" charset="0"/>
              </a:rPr>
              <a:t>2.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4A7442-D245-4338-B7A4-BCD37DD69AB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algn="ctr">
              <a:lnSpc>
                <a:spcPct val="100000"/>
              </a:lnSpc>
            </a:pPr>
            <a:endParaRPr lang="lv-LV" sz="3600" b="1" dirty="0">
              <a:latin typeface="Georgia Pro Black" panose="02040A02050405020203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lv-LV" sz="3600" b="1" dirty="0">
                <a:latin typeface="Georgia Pro Black" panose="02040A02050405020203" pitchFamily="18" charset="0"/>
              </a:rPr>
              <a:t>Dāvim ļoti gribējās kādu kārumu, bet nebija .. ... ... .. ..., tāpēc viņš ..., kuram palūgt kādu ... </a:t>
            </a:r>
            <a:r>
              <a:rPr lang="lv-LV" sz="2400" b="1" dirty="0">
                <a:latin typeface="Georgia Pro Black" panose="02040A02050405020203" pitchFamily="18" charset="0"/>
              </a:rPr>
              <a:t>(ko?)</a:t>
            </a:r>
            <a:r>
              <a:rPr lang="lv-LV" sz="3600" b="1" dirty="0">
                <a:latin typeface="Georgia Pro Black" panose="02040A02050405020203" pitchFamily="18" charset="0"/>
              </a:rPr>
              <a:t> 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9D625D-7F4D-444B-9453-BDD8D6B4100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54315" y="1846263"/>
            <a:ext cx="3864971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530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sz="3200" i="1" dirty="0">
                <a:latin typeface="Georgia Pro Black" panose="02040A02050405020203" pitchFamily="18" charset="0"/>
              </a:rPr>
              <a:t>Izmantotie vārdi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lv-LV" sz="1800" i="1" dirty="0">
                <a:latin typeface="Georgia Pro Black" panose="02040A02050405020203" pitchFamily="18" charset="0"/>
              </a:rPr>
              <a:t>galīgi nopuvusi/galīgi sapuvis</a:t>
            </a:r>
          </a:p>
          <a:p>
            <a:r>
              <a:rPr lang="lv-LV" sz="1800" i="1" dirty="0">
                <a:latin typeface="Georgia Pro Black" panose="02040A02050405020203" pitchFamily="18" charset="0"/>
              </a:rPr>
              <a:t>cienīgtēvs</a:t>
            </a:r>
          </a:p>
          <a:p>
            <a:r>
              <a:rPr lang="lv-LV" sz="1800" i="1" dirty="0">
                <a:latin typeface="Georgia Pro Black" panose="02040A02050405020203" pitchFamily="18" charset="0"/>
              </a:rPr>
              <a:t>jaunu istabu celt</a:t>
            </a:r>
          </a:p>
          <a:p>
            <a:r>
              <a:rPr lang="lv-LV" sz="1800" i="1" dirty="0">
                <a:latin typeface="Georgia Pro Black" panose="02040A02050405020203" pitchFamily="18" charset="0"/>
              </a:rPr>
              <a:t>zoss bija noplūkta</a:t>
            </a:r>
          </a:p>
          <a:p>
            <a:r>
              <a:rPr lang="lv-LV" sz="1800" i="1" dirty="0">
                <a:latin typeface="Georgia Pro Black" panose="02040A02050405020203" pitchFamily="18" charset="0"/>
              </a:rPr>
              <a:t>grasis – graši</a:t>
            </a:r>
          </a:p>
          <a:p>
            <a:r>
              <a:rPr lang="lv-LV" sz="1800" i="1" dirty="0">
                <a:latin typeface="Georgia Pro Black" panose="02040A02050405020203" pitchFamily="18" charset="0"/>
              </a:rPr>
              <a:t>ne plika graša pie dvēseles</a:t>
            </a:r>
          </a:p>
          <a:p>
            <a:r>
              <a:rPr lang="lv-LV" sz="1800" i="1" dirty="0">
                <a:latin typeface="Georgia Pro Black" panose="02040A02050405020203" pitchFamily="18" charset="0"/>
              </a:rPr>
              <a:t>līdzīgās daļās</a:t>
            </a:r>
          </a:p>
          <a:p>
            <a:endParaRPr lang="lv-LV" sz="1800" i="1" dirty="0">
              <a:latin typeface="Georgia Pro Black" panose="02040A02050405020203" pitchFamily="18" charset="0"/>
            </a:endParaRPr>
          </a:p>
          <a:p>
            <a:endParaRPr lang="lv-LV" sz="1800" i="1" dirty="0">
              <a:latin typeface="Georgia Pro Black" panose="02040A02050405020203" pitchFamily="18" charset="0"/>
            </a:endParaRPr>
          </a:p>
          <a:p>
            <a:endParaRPr lang="lv-LV" sz="1800" i="1" dirty="0">
              <a:latin typeface="Georgia Pro Black" panose="02040A02050405020203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lv-LV" i="1" dirty="0">
                <a:latin typeface="Georgia Pro Black" panose="02040A02050405020203" pitchFamily="18" charset="0"/>
              </a:rPr>
              <a:t>visi acis vien ieplēta</a:t>
            </a:r>
          </a:p>
          <a:p>
            <a:r>
              <a:rPr lang="lv-LV" i="1" dirty="0">
                <a:latin typeface="Georgia Pro Black" panose="02040A02050405020203" pitchFamily="18" charset="0"/>
              </a:rPr>
              <a:t>gudrot (gudro)</a:t>
            </a:r>
          </a:p>
          <a:p>
            <a:r>
              <a:rPr lang="lv-LV" i="1" dirty="0">
                <a:latin typeface="Georgia Pro Black" panose="02040A02050405020203" pitchFamily="18" charset="0"/>
              </a:rPr>
              <a:t>atminas</a:t>
            </a:r>
          </a:p>
          <a:p>
            <a:r>
              <a:rPr lang="lv-LV" i="1" dirty="0">
                <a:latin typeface="Georgia Pro Black" panose="02040A02050405020203" pitchFamily="18" charset="0"/>
              </a:rPr>
              <a:t>skurstenis</a:t>
            </a:r>
          </a:p>
          <a:p>
            <a:r>
              <a:rPr lang="lv-LV" i="1" dirty="0">
                <a:latin typeface="Georgia Pro Black" panose="02040A02050405020203" pitchFamily="18" charset="0"/>
              </a:rPr>
              <a:t>pāris skursteņu </a:t>
            </a:r>
          </a:p>
          <a:p>
            <a:r>
              <a:rPr lang="lv-LV" i="1" dirty="0">
                <a:latin typeface="Georgia Pro Black" panose="02040A02050405020203" pitchFamily="18" charset="0"/>
              </a:rPr>
              <a:t>līdzīgi izdalīts</a:t>
            </a:r>
          </a:p>
          <a:p>
            <a:r>
              <a:rPr lang="lv-LV" i="1" dirty="0">
                <a:latin typeface="Georgia Pro Black" panose="02040A02050405020203" pitchFamily="18" charset="0"/>
              </a:rPr>
              <a:t>otrs palika tukšā</a:t>
            </a:r>
          </a:p>
          <a:p>
            <a:endParaRPr lang="lv-LV" dirty="0">
              <a:latin typeface="Georgia Pro Black" panose="02040A02050405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4045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76FB3-1428-4164-AA0E-BB16E497F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2800" b="1" dirty="0">
                <a:latin typeface="Georgia Pro Black" panose="02040A02050405020203" pitchFamily="18" charset="0"/>
              </a:rPr>
              <a:t>3.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A1D0D-B82B-48B3-A66C-06E37DC1C6E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ctr"/>
            <a:endParaRPr lang="lv-LV" sz="3600" b="1" dirty="0">
              <a:latin typeface="Georgia Pro Black" panose="02040A02050405020203" pitchFamily="18" charset="0"/>
            </a:endParaRPr>
          </a:p>
          <a:p>
            <a:pPr algn="ctr"/>
            <a:r>
              <a:rPr lang="lv-LV" sz="3600" b="1" dirty="0">
                <a:latin typeface="Georgia Pro Black" panose="02040A02050405020203" pitchFamily="18" charset="0"/>
              </a:rPr>
              <a:t>... ... .. ..., kad ieraudzīja, cik skaistu, ... ... ... gatavojas mana drauga ģimene.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5DB105D-4F8D-42D8-9DA6-96CA64D25C5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18238" y="2545524"/>
            <a:ext cx="4937125" cy="262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8531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5FBC0-FFAE-4D5D-8B5E-BA5921C53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702303"/>
          </a:xfrm>
        </p:spPr>
        <p:txBody>
          <a:bodyPr>
            <a:normAutofit/>
          </a:bodyPr>
          <a:lstStyle/>
          <a:p>
            <a:r>
              <a:rPr lang="lv-LV" sz="2800" b="1" dirty="0">
                <a:latin typeface="Georgia Pro Black" panose="02040A02050405020203" pitchFamily="18" charset="0"/>
              </a:rPr>
              <a:t>4.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730222-7D7A-4435-A080-C9F41AD14F5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lv-LV" sz="3600" b="1" dirty="0">
              <a:latin typeface="Georgia Pro Black" panose="02040A02050405020203" pitchFamily="18" charset="0"/>
            </a:endParaRPr>
          </a:p>
          <a:p>
            <a:pPr algn="ctr"/>
            <a:r>
              <a:rPr lang="lv-LV" sz="3600" b="1" dirty="0">
                <a:latin typeface="Georgia Pro Black" panose="02040A02050405020203" pitchFamily="18" charset="0"/>
              </a:rPr>
              <a:t>Apstājies pagalma vidū Guntars ... </a:t>
            </a:r>
            <a:r>
              <a:rPr lang="lv-LV" sz="2400" b="1" dirty="0">
                <a:latin typeface="Georgia Pro Black" panose="02040A02050405020203" pitchFamily="18" charset="0"/>
              </a:rPr>
              <a:t>(ko darīja?)</a:t>
            </a:r>
            <a:r>
              <a:rPr lang="lv-LV" sz="3600" b="1" dirty="0">
                <a:latin typeface="Georgia Pro Black" panose="02040A02050405020203" pitchFamily="18" charset="0"/>
              </a:rPr>
              <a:t>, cik tai mājai varētu būt ... </a:t>
            </a:r>
            <a:r>
              <a:rPr lang="lv-LV" sz="2400" b="1" dirty="0">
                <a:latin typeface="Georgia Pro Black" panose="02040A02050405020203" pitchFamily="18" charset="0"/>
              </a:rPr>
              <a:t>(kā?)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513076-B42B-4F0A-8A17-8DA158E735D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008115" y="174096"/>
            <a:ext cx="2684799" cy="40227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CEB902-8BEF-4451-9979-2545761EF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4522449" cy="285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9313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9E146-E45F-4860-8F15-4FA348C01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2400" b="1" dirty="0">
                <a:latin typeface="Georgia Pro Black" panose="02040A02050405020203" pitchFamily="18" charset="0"/>
              </a:rPr>
              <a:t>5.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E2F80-FA60-48ED-AF66-3EE6F23EDD4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ctr"/>
            <a:endParaRPr lang="lv-LV" sz="3600" b="1" dirty="0">
              <a:latin typeface="Georgia Pro Black" panose="02040A02050405020203" pitchFamily="18" charset="0"/>
            </a:endParaRPr>
          </a:p>
          <a:p>
            <a:pPr algn="ctr"/>
            <a:r>
              <a:rPr lang="lv-LV" sz="3600" b="1" dirty="0">
                <a:latin typeface="Georgia Pro Black" panose="02040A02050405020203" pitchFamily="18" charset="0"/>
              </a:rPr>
              <a:t>Ģimenes svētku pusdienām vecmāmiņa gribēja gatavot zoss cepeti, tā jau bija ... 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5021BD0-9774-4C1D-A210-5F0407FE69F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18238" y="2380276"/>
            <a:ext cx="4937125" cy="295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6163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81467-8421-4718-A750-B63681001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2400" b="1" dirty="0">
                <a:latin typeface="Georgia Pro Black" panose="02040A02050405020203" pitchFamily="18" charset="0"/>
              </a:rPr>
              <a:t>6.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9E870-8FEF-421F-99A6-9B680EFBE1E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ctr"/>
            <a:endParaRPr lang="lv-LV" sz="3600" dirty="0">
              <a:latin typeface="Georgia Pro Black" panose="02040A02050405020203" pitchFamily="18" charset="0"/>
            </a:endParaRPr>
          </a:p>
          <a:p>
            <a:pPr algn="ctr"/>
            <a:r>
              <a:rPr lang="lv-LV" sz="3600" dirty="0">
                <a:latin typeface="Georgia Pro Black" panose="02040A02050405020203" pitchFamily="18" charset="0"/>
              </a:rPr>
              <a:t>Mazā Anete ... ... ..., kad vecāki viņai uzdāvināja kaķēnu. Viņa jau sen pēc tā ilgojās.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382480-9E1E-4A4A-BA32-31F46F5412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18238" y="2122960"/>
            <a:ext cx="4937125" cy="346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2840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3CBF0-CC5F-4CB5-BF0C-046A62EC2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2728060"/>
          </a:xfrm>
        </p:spPr>
        <p:txBody>
          <a:bodyPr/>
          <a:lstStyle/>
          <a:p>
            <a:pPr algn="ctr"/>
            <a:r>
              <a:rPr lang="lv-LV" b="1" dirty="0">
                <a:latin typeface="Georgia Pro Black" panose="02040A02050405020203" pitchFamily="18" charset="0"/>
              </a:rPr>
              <a:t>Pārbaudi!</a:t>
            </a:r>
          </a:p>
        </p:txBody>
      </p:sp>
    </p:spTree>
    <p:extLst>
      <p:ext uri="{BB962C8B-B14F-4D97-AF65-F5344CB8AC3E}">
        <p14:creationId xmlns:p14="http://schemas.microsoft.com/office/powerpoint/2010/main" val="18974356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A00E4-7959-42EB-AA02-C23BB654F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3871060"/>
          </a:xfrm>
        </p:spPr>
        <p:txBody>
          <a:bodyPr/>
          <a:lstStyle/>
          <a:p>
            <a:pPr marL="91440" lvl="0" indent="-91440" algn="ctr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</a:pPr>
            <a:r>
              <a:rPr lang="lv-LV" sz="2400" b="1" spc="0" dirty="0">
                <a:solidFill>
                  <a:srgbClr val="000000">
                    <a:lumMod val="75000"/>
                    <a:lumOff val="25000"/>
                  </a:srgbClr>
                </a:solidFill>
                <a:latin typeface="Georgia Pro Black" panose="02040A02050405020203" pitchFamily="18" charset="0"/>
                <a:ea typeface="+mn-ea"/>
                <a:cs typeface="+mn-cs"/>
              </a:rPr>
              <a:t>1. </a:t>
            </a:r>
            <a:r>
              <a:rPr lang="lv-LV" sz="3600" b="1" spc="0" dirty="0">
                <a:solidFill>
                  <a:srgbClr val="000000">
                    <a:lumMod val="75000"/>
                    <a:lumOff val="25000"/>
                  </a:srgbClr>
                </a:solidFill>
                <a:latin typeface="Georgia Pro Black" panose="02040A02050405020203" pitchFamily="18" charset="0"/>
                <a:ea typeface="+mn-ea"/>
                <a:cs typeface="+mn-cs"/>
              </a:rPr>
              <a:t>Senos, senos laikos kāda nabadzīga daudzbērnu ģimene dzīvoja </a:t>
            </a:r>
            <a:r>
              <a:rPr lang="lv-LV" sz="3600" b="1" spc="0" dirty="0">
                <a:solidFill>
                  <a:schemeClr val="accent2">
                    <a:lumMod val="75000"/>
                  </a:schemeClr>
                </a:solidFill>
                <a:latin typeface="Georgia Pro Black" panose="02040A02050405020203" pitchFamily="18" charset="0"/>
                <a:ea typeface="+mn-ea"/>
                <a:cs typeface="+mn-cs"/>
              </a:rPr>
              <a:t>galīgi nopuvušā </a:t>
            </a:r>
            <a:r>
              <a:rPr lang="lv-LV" sz="2800" b="1" spc="0" dirty="0">
                <a:solidFill>
                  <a:srgbClr val="000000">
                    <a:lumMod val="75000"/>
                    <a:lumOff val="25000"/>
                  </a:srgbClr>
                </a:solidFill>
                <a:latin typeface="Georgia Pro Black" panose="02040A02050405020203" pitchFamily="18" charset="0"/>
                <a:ea typeface="+mn-ea"/>
                <a:cs typeface="+mn-cs"/>
              </a:rPr>
              <a:t>(kur?) </a:t>
            </a:r>
            <a:r>
              <a:rPr lang="lv-LV" sz="3600" b="1" spc="0" dirty="0">
                <a:solidFill>
                  <a:srgbClr val="000000">
                    <a:lumMod val="75000"/>
                    <a:lumOff val="25000"/>
                  </a:srgbClr>
                </a:solidFill>
                <a:latin typeface="Georgia Pro Black" panose="02040A02050405020203" pitchFamily="18" charset="0"/>
                <a:ea typeface="+mn-ea"/>
                <a:cs typeface="+mn-cs"/>
              </a:rPr>
              <a:t>mājā.</a:t>
            </a:r>
            <a:br>
              <a:rPr lang="lv-LV" sz="3600" b="1" spc="0" dirty="0">
                <a:solidFill>
                  <a:srgbClr val="000000">
                    <a:lumMod val="75000"/>
                    <a:lumOff val="25000"/>
                  </a:srgbClr>
                </a:solidFill>
                <a:latin typeface="Georgia Pro Black" panose="02040A02050405020203" pitchFamily="18" charset="0"/>
                <a:ea typeface="+mn-ea"/>
                <a:cs typeface="+mn-cs"/>
              </a:rPr>
            </a:b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4578902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E97F4-AC0C-4960-AFB5-F31738B2A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4513997"/>
          </a:xfrm>
        </p:spPr>
        <p:txBody>
          <a:bodyPr/>
          <a:lstStyle/>
          <a:p>
            <a:pPr marL="91440" lvl="0" indent="-91440" algn="ctr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</a:pPr>
            <a:r>
              <a:rPr lang="lv-LV" sz="3600" b="1" spc="0" dirty="0">
                <a:solidFill>
                  <a:srgbClr val="000000">
                    <a:lumMod val="75000"/>
                    <a:lumOff val="25000"/>
                  </a:srgbClr>
                </a:solidFill>
                <a:latin typeface="Georgia Pro Black" panose="02040A02050405020203" pitchFamily="18" charset="0"/>
                <a:ea typeface="+mn-ea"/>
                <a:cs typeface="+mn-cs"/>
              </a:rPr>
              <a:t>		</a:t>
            </a:r>
            <a:r>
              <a:rPr lang="lv-LV" sz="2400" b="1" spc="0" dirty="0">
                <a:solidFill>
                  <a:srgbClr val="000000">
                    <a:lumMod val="75000"/>
                    <a:lumOff val="25000"/>
                  </a:srgbClr>
                </a:solidFill>
                <a:latin typeface="Georgia Pro Black" panose="02040A02050405020203" pitchFamily="18" charset="0"/>
                <a:ea typeface="+mn-ea"/>
                <a:cs typeface="+mn-cs"/>
              </a:rPr>
              <a:t>2. </a:t>
            </a:r>
            <a:r>
              <a:rPr lang="lv-LV" sz="3600" b="1" spc="0" dirty="0">
                <a:solidFill>
                  <a:srgbClr val="000000">
                    <a:lumMod val="75000"/>
                    <a:lumOff val="25000"/>
                  </a:srgbClr>
                </a:solidFill>
                <a:latin typeface="Georgia Pro Black" panose="02040A02050405020203" pitchFamily="18" charset="0"/>
                <a:ea typeface="+mn-ea"/>
                <a:cs typeface="+mn-cs"/>
              </a:rPr>
              <a:t>Dāvim ļoti gribējās kādu kārumu, bet nebija </a:t>
            </a:r>
            <a:r>
              <a:rPr lang="lv-LV" sz="3600" b="1" spc="0" dirty="0">
                <a:solidFill>
                  <a:schemeClr val="accent2">
                    <a:lumMod val="75000"/>
                  </a:schemeClr>
                </a:solidFill>
                <a:latin typeface="Georgia Pro Black" panose="02040A02050405020203" pitchFamily="18" charset="0"/>
                <a:ea typeface="+mn-ea"/>
                <a:cs typeface="+mn-cs"/>
              </a:rPr>
              <a:t>ne plika graša pie dvēseles </a:t>
            </a:r>
            <a:r>
              <a:rPr lang="lv-LV" sz="3600" b="1" spc="0" dirty="0">
                <a:solidFill>
                  <a:srgbClr val="000000">
                    <a:lumMod val="75000"/>
                    <a:lumOff val="25000"/>
                  </a:srgbClr>
                </a:solidFill>
                <a:latin typeface="Georgia Pro Black" panose="02040A02050405020203" pitchFamily="18" charset="0"/>
                <a:ea typeface="+mn-ea"/>
                <a:cs typeface="+mn-cs"/>
              </a:rPr>
              <a:t>tāpēc viņš </a:t>
            </a:r>
            <a:r>
              <a:rPr lang="lv-LV" sz="3600" b="1" spc="0" dirty="0">
                <a:solidFill>
                  <a:schemeClr val="accent2">
                    <a:lumMod val="75000"/>
                  </a:schemeClr>
                </a:solidFill>
                <a:latin typeface="Georgia Pro Black" panose="02040A02050405020203" pitchFamily="18" charset="0"/>
                <a:ea typeface="+mn-ea"/>
                <a:cs typeface="+mn-cs"/>
              </a:rPr>
              <a:t>gudroja</a:t>
            </a:r>
            <a:r>
              <a:rPr lang="lv-LV" sz="3600" b="1" spc="0" dirty="0">
                <a:solidFill>
                  <a:srgbClr val="000000">
                    <a:lumMod val="75000"/>
                    <a:lumOff val="25000"/>
                  </a:srgbClr>
                </a:solidFill>
                <a:latin typeface="Georgia Pro Black" panose="02040A02050405020203" pitchFamily="18" charset="0"/>
                <a:ea typeface="+mn-ea"/>
                <a:cs typeface="+mn-cs"/>
              </a:rPr>
              <a:t>, kuram palūgt kādu </a:t>
            </a:r>
            <a:r>
              <a:rPr lang="lv-LV" sz="3600" b="1" spc="0" dirty="0">
                <a:solidFill>
                  <a:schemeClr val="accent2">
                    <a:lumMod val="75000"/>
                  </a:schemeClr>
                </a:solidFill>
                <a:latin typeface="Georgia Pro Black" panose="02040A02050405020203" pitchFamily="18" charset="0"/>
                <a:ea typeface="+mn-ea"/>
                <a:cs typeface="+mn-cs"/>
              </a:rPr>
              <a:t>grasi </a:t>
            </a:r>
            <a:r>
              <a:rPr lang="lv-LV" sz="2400" b="1" spc="0" dirty="0">
                <a:solidFill>
                  <a:srgbClr val="000000">
                    <a:lumMod val="75000"/>
                    <a:lumOff val="25000"/>
                  </a:srgbClr>
                </a:solidFill>
                <a:latin typeface="Georgia Pro Black" panose="02040A02050405020203" pitchFamily="18" charset="0"/>
                <a:ea typeface="+mn-ea"/>
                <a:cs typeface="+mn-cs"/>
              </a:rPr>
              <a:t>(ko?)</a:t>
            </a:r>
            <a:r>
              <a:rPr lang="lv-LV" sz="3600" b="1" spc="0" dirty="0">
                <a:solidFill>
                  <a:srgbClr val="000000">
                    <a:lumMod val="75000"/>
                    <a:lumOff val="25000"/>
                  </a:srgbClr>
                </a:solidFill>
                <a:latin typeface="Georgia Pro Black" panose="02040A02050405020203" pitchFamily="18" charset="0"/>
                <a:ea typeface="+mn-ea"/>
                <a:cs typeface="+mn-cs"/>
              </a:rPr>
              <a:t> .</a:t>
            </a:r>
            <a:br>
              <a:rPr lang="lv-LV" sz="3600" b="1" spc="0" dirty="0">
                <a:solidFill>
                  <a:srgbClr val="000000">
                    <a:lumMod val="75000"/>
                    <a:lumOff val="25000"/>
                  </a:srgbClr>
                </a:solidFill>
                <a:latin typeface="Georgia Pro Black" panose="02040A02050405020203" pitchFamily="18" charset="0"/>
                <a:ea typeface="+mn-ea"/>
                <a:cs typeface="+mn-cs"/>
              </a:rPr>
            </a:b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41560524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1023A-3F53-462D-A94E-BEA0A0459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4213960"/>
          </a:xfrm>
        </p:spPr>
        <p:txBody>
          <a:bodyPr/>
          <a:lstStyle/>
          <a:p>
            <a:pPr marL="91440" lvl="0" indent="-9144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</a:pPr>
            <a:r>
              <a:rPr lang="lv-LV" sz="3600" b="1" spc="0" dirty="0">
                <a:solidFill>
                  <a:schemeClr val="accent2">
                    <a:lumMod val="75000"/>
                  </a:schemeClr>
                </a:solidFill>
                <a:latin typeface="Georgia Pro Black" panose="02040A02050405020203" pitchFamily="18" charset="0"/>
                <a:ea typeface="+mn-ea"/>
                <a:cs typeface="+mn-cs"/>
              </a:rPr>
              <a:t>		</a:t>
            </a:r>
            <a:r>
              <a:rPr lang="lv-LV" sz="2400" b="1" spc="0" dirty="0">
                <a:solidFill>
                  <a:schemeClr val="tx1"/>
                </a:solidFill>
                <a:latin typeface="Georgia Pro Black" panose="02040A02050405020203" pitchFamily="18" charset="0"/>
                <a:ea typeface="+mn-ea"/>
                <a:cs typeface="+mn-cs"/>
              </a:rPr>
              <a:t>3. </a:t>
            </a:r>
            <a:r>
              <a:rPr lang="lv-LV" sz="3600" b="1" spc="0" dirty="0">
                <a:solidFill>
                  <a:schemeClr val="accent2">
                    <a:lumMod val="75000"/>
                  </a:schemeClr>
                </a:solidFill>
                <a:latin typeface="Georgia Pro Black" panose="02040A02050405020203" pitchFamily="18" charset="0"/>
                <a:ea typeface="+mn-ea"/>
                <a:cs typeface="+mn-cs"/>
              </a:rPr>
              <a:t>Visi acis vien ieplēta, </a:t>
            </a:r>
            <a:r>
              <a:rPr lang="lv-LV" sz="3600" b="1" spc="0" dirty="0">
                <a:solidFill>
                  <a:srgbClr val="000000">
                    <a:lumMod val="75000"/>
                    <a:lumOff val="25000"/>
                  </a:srgbClr>
                </a:solidFill>
                <a:latin typeface="Georgia Pro Black" panose="02040A02050405020203" pitchFamily="18" charset="0"/>
                <a:ea typeface="+mn-ea"/>
                <a:cs typeface="+mn-cs"/>
              </a:rPr>
              <a:t>kad ieraudzīja, cik skaistu, </a:t>
            </a:r>
            <a:r>
              <a:rPr lang="lv-LV" sz="3600" b="1" spc="0" dirty="0">
                <a:solidFill>
                  <a:schemeClr val="accent2">
                    <a:lumMod val="75000"/>
                  </a:schemeClr>
                </a:solidFill>
                <a:latin typeface="Georgia Pro Black" panose="02040A02050405020203" pitchFamily="18" charset="0"/>
                <a:ea typeface="+mn-ea"/>
                <a:cs typeface="+mn-cs"/>
              </a:rPr>
              <a:t>jaunu istabu celt </a:t>
            </a:r>
            <a:r>
              <a:rPr lang="lv-LV" sz="3600" b="1" spc="0" dirty="0">
                <a:solidFill>
                  <a:srgbClr val="000000">
                    <a:lumMod val="75000"/>
                    <a:lumOff val="25000"/>
                  </a:srgbClr>
                </a:solidFill>
                <a:latin typeface="Georgia Pro Black" panose="02040A02050405020203" pitchFamily="18" charset="0"/>
                <a:ea typeface="+mn-ea"/>
                <a:cs typeface="+mn-cs"/>
              </a:rPr>
              <a:t>gatavojas mana drauga ģimene.</a:t>
            </a:r>
            <a:br>
              <a:rPr lang="lv-LV" sz="3600" b="1" spc="0" dirty="0">
                <a:solidFill>
                  <a:srgbClr val="000000">
                    <a:lumMod val="75000"/>
                    <a:lumOff val="25000"/>
                  </a:srgbClr>
                </a:solidFill>
                <a:latin typeface="Georgia Pro Black" panose="02040A02050405020203" pitchFamily="18" charset="0"/>
                <a:ea typeface="+mn-ea"/>
                <a:cs typeface="+mn-cs"/>
              </a:rPr>
            </a:b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42280228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3A946-F27F-4052-B999-D4758A64C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4113947"/>
          </a:xfrm>
        </p:spPr>
        <p:txBody>
          <a:bodyPr/>
          <a:lstStyle/>
          <a:p>
            <a:pPr marL="91440" lvl="0" indent="-91440" algn="ctr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</a:pPr>
            <a:r>
              <a:rPr lang="lv-LV" sz="2400" b="1" spc="0" dirty="0">
                <a:solidFill>
                  <a:srgbClr val="000000">
                    <a:lumMod val="75000"/>
                    <a:lumOff val="25000"/>
                  </a:srgbClr>
                </a:solidFill>
                <a:latin typeface="Georgia Pro Black" panose="02040A02050405020203" pitchFamily="18" charset="0"/>
                <a:ea typeface="+mn-ea"/>
                <a:cs typeface="+mn-cs"/>
              </a:rPr>
              <a:t>4. </a:t>
            </a:r>
            <a:r>
              <a:rPr lang="lv-LV" sz="3600" b="1" spc="0" dirty="0">
                <a:solidFill>
                  <a:srgbClr val="000000">
                    <a:lumMod val="75000"/>
                    <a:lumOff val="25000"/>
                  </a:srgbClr>
                </a:solidFill>
                <a:latin typeface="Georgia Pro Black" panose="02040A02050405020203" pitchFamily="18" charset="0"/>
                <a:ea typeface="+mn-ea"/>
                <a:cs typeface="+mn-cs"/>
              </a:rPr>
              <a:t>Apstājies pagalma vidū Guntars </a:t>
            </a:r>
            <a:r>
              <a:rPr lang="lv-LV" sz="3600" b="1" spc="0" dirty="0">
                <a:solidFill>
                  <a:schemeClr val="accent2">
                    <a:lumMod val="75000"/>
                  </a:schemeClr>
                </a:solidFill>
                <a:latin typeface="Georgia Pro Black" panose="02040A02050405020203" pitchFamily="18" charset="0"/>
                <a:ea typeface="+mn-ea"/>
                <a:cs typeface="+mn-cs"/>
              </a:rPr>
              <a:t>gudroja</a:t>
            </a:r>
            <a:r>
              <a:rPr lang="lv-LV" sz="3600" b="1" spc="0" dirty="0">
                <a:solidFill>
                  <a:srgbClr val="000000">
                    <a:lumMod val="75000"/>
                    <a:lumOff val="25000"/>
                  </a:srgbClr>
                </a:solidFill>
                <a:latin typeface="Georgia Pro Black" panose="02040A02050405020203" pitchFamily="18" charset="0"/>
                <a:ea typeface="+mn-ea"/>
                <a:cs typeface="+mn-cs"/>
              </a:rPr>
              <a:t> </a:t>
            </a:r>
            <a:r>
              <a:rPr lang="lv-LV" sz="2400" b="1" spc="0" dirty="0">
                <a:solidFill>
                  <a:srgbClr val="000000">
                    <a:lumMod val="75000"/>
                    <a:lumOff val="25000"/>
                  </a:srgbClr>
                </a:solidFill>
                <a:latin typeface="Georgia Pro Black" panose="02040A02050405020203" pitchFamily="18" charset="0"/>
                <a:ea typeface="+mn-ea"/>
                <a:cs typeface="+mn-cs"/>
              </a:rPr>
              <a:t>(ko darīja?)</a:t>
            </a:r>
            <a:r>
              <a:rPr lang="lv-LV" sz="3600" b="1" spc="0" dirty="0">
                <a:solidFill>
                  <a:srgbClr val="000000">
                    <a:lumMod val="75000"/>
                    <a:lumOff val="25000"/>
                  </a:srgbClr>
                </a:solidFill>
                <a:latin typeface="Georgia Pro Black" panose="02040A02050405020203" pitchFamily="18" charset="0"/>
                <a:ea typeface="+mn-ea"/>
                <a:cs typeface="+mn-cs"/>
              </a:rPr>
              <a:t>, cik tai mājai varētu būt </a:t>
            </a:r>
            <a:r>
              <a:rPr lang="lv-LV" sz="3600" b="1" spc="0" dirty="0">
                <a:solidFill>
                  <a:schemeClr val="accent2">
                    <a:lumMod val="75000"/>
                  </a:schemeClr>
                </a:solidFill>
                <a:latin typeface="Georgia Pro Black" panose="02040A02050405020203" pitchFamily="18" charset="0"/>
                <a:ea typeface="+mn-ea"/>
                <a:cs typeface="+mn-cs"/>
              </a:rPr>
              <a:t>skursteņu </a:t>
            </a:r>
            <a:r>
              <a:rPr lang="lv-LV" sz="3600" b="1" spc="0" dirty="0">
                <a:solidFill>
                  <a:srgbClr val="000000">
                    <a:lumMod val="75000"/>
                    <a:lumOff val="25000"/>
                  </a:srgbClr>
                </a:solidFill>
                <a:latin typeface="Georgia Pro Black" panose="02040A02050405020203" pitchFamily="18" charset="0"/>
                <a:ea typeface="+mn-ea"/>
                <a:cs typeface="+mn-cs"/>
              </a:rPr>
              <a:t> </a:t>
            </a:r>
            <a:r>
              <a:rPr lang="lv-LV" sz="2400" b="1" spc="0" dirty="0">
                <a:solidFill>
                  <a:srgbClr val="000000">
                    <a:lumMod val="75000"/>
                    <a:lumOff val="25000"/>
                  </a:srgbClr>
                </a:solidFill>
                <a:latin typeface="Georgia Pro Black" panose="02040A02050405020203" pitchFamily="18" charset="0"/>
                <a:ea typeface="+mn-ea"/>
                <a:cs typeface="+mn-cs"/>
              </a:rPr>
              <a:t>(kā?)</a:t>
            </a:r>
            <a:br>
              <a:rPr lang="lv-LV" sz="2400" b="1" spc="0" dirty="0">
                <a:solidFill>
                  <a:srgbClr val="000000">
                    <a:lumMod val="75000"/>
                    <a:lumOff val="25000"/>
                  </a:srgbClr>
                </a:solidFill>
                <a:latin typeface="Georgia Pro Black" panose="02040A02050405020203" pitchFamily="18" charset="0"/>
                <a:ea typeface="+mn-ea"/>
                <a:cs typeface="+mn-cs"/>
              </a:rPr>
            </a:b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88971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99A91-6BD1-40AE-8FCE-578D18F44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4242535"/>
          </a:xfrm>
        </p:spPr>
        <p:txBody>
          <a:bodyPr/>
          <a:lstStyle/>
          <a:p>
            <a:pPr marL="91440" lvl="0" indent="-91440" algn="ctr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</a:pPr>
            <a:r>
              <a:rPr lang="lv-LV" sz="2400" b="1" spc="0" dirty="0">
                <a:solidFill>
                  <a:srgbClr val="000000">
                    <a:lumMod val="75000"/>
                    <a:lumOff val="25000"/>
                  </a:srgbClr>
                </a:solidFill>
                <a:latin typeface="Georgia Pro Black" panose="02040A02050405020203" pitchFamily="18" charset="0"/>
                <a:ea typeface="+mn-ea"/>
                <a:cs typeface="+mn-cs"/>
              </a:rPr>
              <a:t>5. </a:t>
            </a:r>
            <a:r>
              <a:rPr lang="lv-LV" sz="3600" b="1" spc="0" dirty="0">
                <a:solidFill>
                  <a:srgbClr val="000000">
                    <a:lumMod val="75000"/>
                    <a:lumOff val="25000"/>
                  </a:srgbClr>
                </a:solidFill>
                <a:latin typeface="Georgia Pro Black" panose="02040A02050405020203" pitchFamily="18" charset="0"/>
                <a:ea typeface="+mn-ea"/>
                <a:cs typeface="+mn-cs"/>
              </a:rPr>
              <a:t>Ģimenes svētku pusdienām vecmāmiņa gribēja gatavot zoss cepeti, tā jau bija </a:t>
            </a:r>
            <a:r>
              <a:rPr lang="lv-LV" sz="3600" b="1" spc="0" dirty="0">
                <a:solidFill>
                  <a:schemeClr val="accent2">
                    <a:lumMod val="75000"/>
                  </a:schemeClr>
                </a:solidFill>
                <a:latin typeface="Georgia Pro Black" panose="02040A02050405020203" pitchFamily="18" charset="0"/>
                <a:ea typeface="+mn-ea"/>
                <a:cs typeface="+mn-cs"/>
              </a:rPr>
              <a:t>noplūkta</a:t>
            </a:r>
            <a:r>
              <a:rPr lang="lv-LV" sz="3600" b="1" spc="0" dirty="0">
                <a:solidFill>
                  <a:srgbClr val="000000">
                    <a:lumMod val="75000"/>
                    <a:lumOff val="25000"/>
                  </a:srgbClr>
                </a:solidFill>
                <a:latin typeface="Georgia Pro Black" panose="02040A02050405020203" pitchFamily="18" charset="0"/>
                <a:ea typeface="+mn-ea"/>
                <a:cs typeface="+mn-cs"/>
              </a:rPr>
              <a:t> .</a:t>
            </a:r>
            <a:br>
              <a:rPr lang="lv-LV" sz="3600" b="1" spc="0" dirty="0">
                <a:solidFill>
                  <a:srgbClr val="000000">
                    <a:lumMod val="75000"/>
                    <a:lumOff val="25000"/>
                  </a:srgbClr>
                </a:solidFill>
                <a:latin typeface="Georgia Pro Black" panose="02040A02050405020203" pitchFamily="18" charset="0"/>
                <a:ea typeface="+mn-ea"/>
                <a:cs typeface="+mn-cs"/>
              </a:rPr>
            </a:b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749279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/>
          </a:bodyPr>
          <a:lstStyle/>
          <a:p>
            <a:r>
              <a:rPr lang="lv-LV" sz="2000" dirty="0">
                <a:latin typeface="Georgia Pro Cond Black" panose="02040A06050405020203" pitchFamily="18" charset="0"/>
              </a:rPr>
              <a:t>1.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441" y="1606609"/>
            <a:ext cx="7792314" cy="4614780"/>
          </a:xfrm>
        </p:spPr>
      </p:pic>
    </p:spTree>
    <p:extLst>
      <p:ext uri="{BB962C8B-B14F-4D97-AF65-F5344CB8AC3E}">
        <p14:creationId xmlns:p14="http://schemas.microsoft.com/office/powerpoint/2010/main" val="35655212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83250-25AE-4463-97C7-06E71BDC2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4199672"/>
          </a:xfrm>
        </p:spPr>
        <p:txBody>
          <a:bodyPr/>
          <a:lstStyle/>
          <a:p>
            <a:pPr marL="91440" lvl="0" indent="-91440" algn="ctr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</a:pPr>
            <a:r>
              <a:rPr lang="lv-LV" sz="2400" spc="0" dirty="0">
                <a:solidFill>
                  <a:srgbClr val="000000">
                    <a:lumMod val="75000"/>
                    <a:lumOff val="25000"/>
                  </a:srgbClr>
                </a:solidFill>
                <a:latin typeface="Georgia Pro Black" panose="02040A02050405020203" pitchFamily="18" charset="0"/>
                <a:ea typeface="+mn-ea"/>
                <a:cs typeface="+mn-cs"/>
              </a:rPr>
              <a:t>6. </a:t>
            </a:r>
            <a:r>
              <a:rPr lang="lv-LV" sz="3600" spc="0" dirty="0">
                <a:solidFill>
                  <a:srgbClr val="000000">
                    <a:lumMod val="75000"/>
                    <a:lumOff val="25000"/>
                  </a:srgbClr>
                </a:solidFill>
                <a:latin typeface="Georgia Pro Black" panose="02040A02050405020203" pitchFamily="18" charset="0"/>
                <a:ea typeface="+mn-ea"/>
                <a:cs typeface="+mn-cs"/>
              </a:rPr>
              <a:t>Mazā Anete </a:t>
            </a:r>
            <a:r>
              <a:rPr lang="lv-LV" sz="3600" spc="0" dirty="0">
                <a:solidFill>
                  <a:schemeClr val="accent2">
                    <a:lumMod val="75000"/>
                  </a:schemeClr>
                </a:solidFill>
                <a:latin typeface="Georgia Pro Black" panose="02040A02050405020203" pitchFamily="18" charset="0"/>
                <a:ea typeface="+mn-ea"/>
                <a:cs typeface="+mn-cs"/>
              </a:rPr>
              <a:t>acis vien ieplēta </a:t>
            </a:r>
            <a:r>
              <a:rPr lang="lv-LV" sz="3600" spc="0" dirty="0">
                <a:solidFill>
                  <a:srgbClr val="000000">
                    <a:lumMod val="75000"/>
                    <a:lumOff val="25000"/>
                  </a:srgbClr>
                </a:solidFill>
                <a:latin typeface="Georgia Pro Black" panose="02040A02050405020203" pitchFamily="18" charset="0"/>
                <a:ea typeface="+mn-ea"/>
                <a:cs typeface="+mn-cs"/>
              </a:rPr>
              <a:t>, kad vecāki viņai uzdāvināja kaķēnu. Viņa jau sen pēc tā ilgojās.</a:t>
            </a:r>
            <a:br>
              <a:rPr lang="lv-LV" sz="3600" spc="0" dirty="0">
                <a:solidFill>
                  <a:srgbClr val="000000">
                    <a:lumMod val="75000"/>
                    <a:lumOff val="25000"/>
                  </a:srgbClr>
                </a:solidFill>
                <a:latin typeface="Georgia Pro Black" panose="02040A02050405020203" pitchFamily="18" charset="0"/>
                <a:ea typeface="+mn-ea"/>
                <a:cs typeface="+mn-cs"/>
              </a:rPr>
            </a:b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2298564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i="1" dirty="0">
                <a:latin typeface="Georgia Pro Cond Black" panose="02040A06050405020203" pitchFamily="18" charset="0"/>
              </a:rPr>
              <a:t>Paldies par darbiņu!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163" y="2475865"/>
            <a:ext cx="4064000" cy="2763520"/>
          </a:xfrm>
        </p:spPr>
      </p:pic>
    </p:spTree>
    <p:extLst>
      <p:ext uri="{BB962C8B-B14F-4D97-AF65-F5344CB8AC3E}">
        <p14:creationId xmlns:p14="http://schemas.microsoft.com/office/powerpoint/2010/main" val="7530666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7641"/>
          </a:xfrm>
        </p:spPr>
        <p:txBody>
          <a:bodyPr>
            <a:normAutofit/>
          </a:bodyPr>
          <a:lstStyle/>
          <a:p>
            <a:r>
              <a:rPr lang="lv-LV" sz="2000" dirty="0">
                <a:latin typeface="Georgia Pro Cond Black" panose="02040A06050405020203" pitchFamily="18" charset="0"/>
              </a:rPr>
              <a:t>2.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531" y="1018443"/>
            <a:ext cx="3271092" cy="5158520"/>
          </a:xfrm>
        </p:spPr>
      </p:pic>
    </p:spTree>
    <p:extLst>
      <p:ext uri="{BB962C8B-B14F-4D97-AF65-F5344CB8AC3E}">
        <p14:creationId xmlns:p14="http://schemas.microsoft.com/office/powerpoint/2010/main" val="275663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/>
          </a:bodyPr>
          <a:lstStyle/>
          <a:p>
            <a:r>
              <a:rPr lang="lv-LV" sz="2000" dirty="0">
                <a:latin typeface="Georgia Pro Cond Black" panose="02040A06050405020203" pitchFamily="18" charset="0"/>
              </a:rPr>
              <a:t>3.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452" y="1523378"/>
            <a:ext cx="7332291" cy="4700187"/>
          </a:xfrm>
        </p:spPr>
      </p:pic>
    </p:spTree>
    <p:extLst>
      <p:ext uri="{BB962C8B-B14F-4D97-AF65-F5344CB8AC3E}">
        <p14:creationId xmlns:p14="http://schemas.microsoft.com/office/powerpoint/2010/main" val="3799029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63817"/>
          </a:xfrm>
        </p:spPr>
        <p:txBody>
          <a:bodyPr>
            <a:normAutofit/>
          </a:bodyPr>
          <a:lstStyle/>
          <a:p>
            <a:r>
              <a:rPr lang="lv-LV" sz="2000" dirty="0">
                <a:latin typeface="Georgia Pro Cond Black" panose="02040A06050405020203" pitchFamily="18" charset="0"/>
              </a:rPr>
              <a:t>4.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307" y="1956986"/>
            <a:ext cx="7639086" cy="4057178"/>
          </a:xfrm>
        </p:spPr>
      </p:pic>
    </p:spTree>
    <p:extLst>
      <p:ext uri="{BB962C8B-B14F-4D97-AF65-F5344CB8AC3E}">
        <p14:creationId xmlns:p14="http://schemas.microsoft.com/office/powerpoint/2010/main" val="11621160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80909"/>
          </a:xfrm>
        </p:spPr>
        <p:txBody>
          <a:bodyPr>
            <a:normAutofit/>
          </a:bodyPr>
          <a:lstStyle/>
          <a:p>
            <a:r>
              <a:rPr lang="lv-LV" sz="2000" dirty="0">
                <a:latin typeface="Georgia Pro Cond Black" panose="02040A06050405020203" pitchFamily="18" charset="0"/>
              </a:rPr>
              <a:t>5.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583" y="1478422"/>
            <a:ext cx="7044289" cy="4698541"/>
          </a:xfrm>
        </p:spPr>
      </p:pic>
    </p:spTree>
    <p:extLst>
      <p:ext uri="{BB962C8B-B14F-4D97-AF65-F5344CB8AC3E}">
        <p14:creationId xmlns:p14="http://schemas.microsoft.com/office/powerpoint/2010/main" val="3878740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92004"/>
          </a:xfrm>
        </p:spPr>
        <p:txBody>
          <a:bodyPr>
            <a:normAutofit/>
          </a:bodyPr>
          <a:lstStyle/>
          <a:p>
            <a:r>
              <a:rPr lang="lv-LV" sz="2000" dirty="0">
                <a:latin typeface="Georgia Pro Cond Black" panose="02040A06050405020203" pitchFamily="18" charset="0"/>
              </a:rPr>
              <a:t>6.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265" y="1495514"/>
            <a:ext cx="7150845" cy="4278912"/>
          </a:xfrm>
        </p:spPr>
      </p:pic>
    </p:spTree>
    <p:extLst>
      <p:ext uri="{BB962C8B-B14F-4D97-AF65-F5344CB8AC3E}">
        <p14:creationId xmlns:p14="http://schemas.microsoft.com/office/powerpoint/2010/main" val="3877644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98000"/>
          </a:xfrm>
        </p:spPr>
        <p:txBody>
          <a:bodyPr>
            <a:normAutofit/>
          </a:bodyPr>
          <a:lstStyle/>
          <a:p>
            <a:r>
              <a:rPr lang="lv-LV" sz="2000" dirty="0">
                <a:latin typeface="Georgia Pro Cond Black" panose="02040A06050405020203" pitchFamily="18" charset="0"/>
              </a:rPr>
              <a:t>7.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435" y="1580971"/>
            <a:ext cx="8343243" cy="4767567"/>
          </a:xfrm>
        </p:spPr>
      </p:pic>
    </p:spTree>
    <p:extLst>
      <p:ext uri="{BB962C8B-B14F-4D97-AF65-F5344CB8AC3E}">
        <p14:creationId xmlns:p14="http://schemas.microsoft.com/office/powerpoint/2010/main" val="5745835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115</TotalTime>
  <Words>350</Words>
  <Application>Microsoft Office PowerPoint</Application>
  <PresentationFormat>Widescreen</PresentationFormat>
  <Paragraphs>62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Calibri</vt:lpstr>
      <vt:lpstr>Calibri Light</vt:lpstr>
      <vt:lpstr>Georgia Pro Black</vt:lpstr>
      <vt:lpstr>Georgia Pro Cond Black</vt:lpstr>
      <vt:lpstr>Retrospect</vt:lpstr>
      <vt:lpstr>Sadzīves pasaka «Zoss dalīšana»</vt:lpstr>
      <vt:lpstr>Izmantotie vārdi</vt:lpstr>
      <vt:lpstr>1.</vt:lpstr>
      <vt:lpstr>2.</vt:lpstr>
      <vt:lpstr>3.</vt:lpstr>
      <vt:lpstr>4.</vt:lpstr>
      <vt:lpstr>5.</vt:lpstr>
      <vt:lpstr>6.</vt:lpstr>
      <vt:lpstr>7.</vt:lpstr>
      <vt:lpstr>8.</vt:lpstr>
      <vt:lpstr>9.</vt:lpstr>
      <vt:lpstr>10.</vt:lpstr>
      <vt:lpstr>11.</vt:lpstr>
      <vt:lpstr>12.</vt:lpstr>
      <vt:lpstr>13.</vt:lpstr>
      <vt:lpstr>14.</vt:lpstr>
      <vt:lpstr>Ievieto teikumos vārdus pareizā formā!</vt:lpstr>
      <vt:lpstr>1.</vt:lpstr>
      <vt:lpstr>2.</vt:lpstr>
      <vt:lpstr>3.</vt:lpstr>
      <vt:lpstr>4.</vt:lpstr>
      <vt:lpstr>5.</vt:lpstr>
      <vt:lpstr>6.</vt:lpstr>
      <vt:lpstr>Pārbaudi!</vt:lpstr>
      <vt:lpstr>1. Senos, senos laikos kāda nabadzīga daudzbērnu ģimene dzīvoja galīgi nopuvušā (kur?) mājā. </vt:lpstr>
      <vt:lpstr>  2. Dāvim ļoti gribējās kādu kārumu, bet nebija ne plika graša pie dvēseles tāpēc viņš gudroja, kuram palūgt kādu grasi (ko?) . </vt:lpstr>
      <vt:lpstr>  3. Visi acis vien ieplēta, kad ieraudzīja, cik skaistu, jaunu istabu celt gatavojas mana drauga ģimene. </vt:lpstr>
      <vt:lpstr>4. Apstājies pagalma vidū Guntars gudroja (ko darīja?), cik tai mājai varētu būt skursteņu  (kā?) </vt:lpstr>
      <vt:lpstr>5. Ģimenes svētku pusdienām vecmāmiņa gribēja gatavot zoss cepeti, tā jau bija noplūkta . </vt:lpstr>
      <vt:lpstr>6. Mazā Anete acis vien ieplēta , kad vecāki viņai uzdāvināja kaķēnu. Viņa jau sen pēc tā ilgojās. </vt:lpstr>
      <vt:lpstr>Paldies par darbiņu!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Sadzīves pasaka «Zoss dalīšana»</dc:title>
  <dc:creator>Skolotaji</dc:creator>
  <cp:lastModifiedBy>USER</cp:lastModifiedBy>
  <cp:revision>36</cp:revision>
  <cp:lastPrinted>2020-02-25T13:01:54Z</cp:lastPrinted>
  <dcterms:created xsi:type="dcterms:W3CDTF">2018-10-05T09:53:26Z</dcterms:created>
  <dcterms:modified xsi:type="dcterms:W3CDTF">2020-05-16T08:32:52Z</dcterms:modified>
</cp:coreProperties>
</file>