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4" r:id="rId11"/>
    <p:sldId id="265" r:id="rId12"/>
    <p:sldId id="275" r:id="rId13"/>
    <p:sldId id="266" r:id="rId14"/>
    <p:sldId id="276" r:id="rId15"/>
    <p:sldId id="279" r:id="rId16"/>
    <p:sldId id="277" r:id="rId17"/>
    <p:sldId id="268" r:id="rId18"/>
    <p:sldId id="280" r:id="rId19"/>
    <p:sldId id="269" r:id="rId20"/>
    <p:sldId id="281" r:id="rId21"/>
    <p:sldId id="270" r:id="rId22"/>
    <p:sldId id="282" r:id="rId23"/>
    <p:sldId id="271" r:id="rId24"/>
    <p:sldId id="283" r:id="rId25"/>
    <p:sldId id="272" r:id="rId26"/>
    <p:sldId id="284" r:id="rId27"/>
    <p:sldId id="273" r:id="rId28"/>
    <p:sldId id="285" r:id="rId29"/>
    <p:sldId id="287" r:id="rId30"/>
    <p:sldId id="288" r:id="rId31"/>
    <p:sldId id="286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1655762"/>
          </a:xfrm>
        </p:spPr>
        <p:txBody>
          <a:bodyPr/>
          <a:lstStyle/>
          <a:p>
            <a:pPr algn="ctr"/>
            <a:r>
              <a:rPr lang="lv-LV" dirty="0">
                <a:latin typeface="Arial Black" panose="020B0A04020102020204" pitchFamily="34" charset="0"/>
              </a:rPr>
              <a:t>Ievieto teikumos vārdus no vārdnīcas!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2778125"/>
            <a:ext cx="8791575" cy="2479675"/>
          </a:xfrm>
        </p:spPr>
        <p:txBody>
          <a:bodyPr>
            <a:normAutofit/>
          </a:bodyPr>
          <a:lstStyle/>
          <a:p>
            <a:pPr algn="ctr"/>
            <a:r>
              <a:rPr lang="lv-LV" sz="2800" dirty="0">
                <a:latin typeface="Arial Black" panose="020B0A04020102020204" pitchFamily="34" charset="0"/>
              </a:rPr>
              <a:t>Jānis Jaunsudrabiņš </a:t>
            </a:r>
          </a:p>
          <a:p>
            <a:pPr algn="ctr"/>
            <a:r>
              <a:rPr lang="lv-LV" sz="2800" dirty="0">
                <a:latin typeface="Arial Black" panose="020B0A04020102020204" pitchFamily="34" charset="0"/>
              </a:rPr>
              <a:t>«Baltā grāmata»</a:t>
            </a:r>
          </a:p>
          <a:p>
            <a:pPr algn="ctr"/>
            <a:r>
              <a:rPr lang="lv-LV" sz="2400" dirty="0">
                <a:latin typeface="Arial Black" panose="020B0A04020102020204" pitchFamily="34" charset="0"/>
              </a:rPr>
              <a:t>Nodaļa «Oazeits ar līlīm rogīm»</a:t>
            </a:r>
          </a:p>
          <a:p>
            <a:pPr algn="ctr"/>
            <a:r>
              <a:rPr lang="lv-LV" sz="2400" dirty="0">
                <a:latin typeface="Arial Black" panose="020B0A04020102020204" pitchFamily="34" charset="0"/>
              </a:rPr>
              <a:t>5. </a:t>
            </a:r>
            <a:r>
              <a:rPr lang="lv-LV" sz="2400">
                <a:latin typeface="Arial Black" panose="020B0A04020102020204" pitchFamily="34" charset="0"/>
              </a:rPr>
              <a:t>klase</a:t>
            </a:r>
            <a:endParaRPr lang="lv-LV" sz="2400" dirty="0">
              <a:latin typeface="Arial Black" panose="020B0A04020102020204" pitchFamily="34" charset="0"/>
            </a:endParaRPr>
          </a:p>
          <a:p>
            <a:pPr algn="ctr"/>
            <a:endParaRPr lang="lv-LV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794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9959" y="1316052"/>
            <a:ext cx="9905998" cy="2960214"/>
          </a:xfrm>
        </p:spPr>
        <p:txBody>
          <a:bodyPr>
            <a:noAutofit/>
          </a:bodyPr>
          <a:lstStyle/>
          <a:p>
            <a:pPr algn="ctr"/>
            <a:br>
              <a:rPr lang="lv-LV" dirty="0">
                <a:latin typeface="Arial Black" panose="020B0A04020102020204" pitchFamily="34" charset="0"/>
              </a:rPr>
            </a:br>
            <a:r>
              <a:rPr lang="lv-LV" dirty="0">
                <a:latin typeface="Arial Black" panose="020B0A04020102020204" pitchFamily="34" charset="0"/>
              </a:rPr>
              <a:t>Debesīs bija tumši mākoņi, tad </a:t>
            </a:r>
            <a:br>
              <a:rPr lang="lv-LV" dirty="0">
                <a:latin typeface="Arial Black" panose="020B0A04020102020204" pitchFamily="34" charset="0"/>
              </a:rPr>
            </a:br>
            <a:br>
              <a:rPr lang="lv-LV" dirty="0">
                <a:latin typeface="Arial Black" panose="020B0A04020102020204" pitchFamily="34" charset="0"/>
              </a:rPr>
            </a:br>
            <a:r>
              <a:rPr lang="lv-LV" dirty="0">
                <a:latin typeface="Arial Black" panose="020B0A04020102020204" pitchFamily="34" charset="0"/>
              </a:rPr>
              <a:t>sāka snigt sniegs un lietus </a:t>
            </a:r>
            <a:br>
              <a:rPr lang="lv-LV" dirty="0">
                <a:latin typeface="Arial Black" panose="020B0A04020102020204" pitchFamily="34" charset="0"/>
              </a:rPr>
            </a:br>
            <a:br>
              <a:rPr lang="lv-LV" dirty="0">
                <a:latin typeface="Arial Black" panose="020B0A04020102020204" pitchFamily="34" charset="0"/>
              </a:rPr>
            </a:br>
            <a:r>
              <a:rPr lang="lv-LV" dirty="0">
                <a:latin typeface="Arial Black" panose="020B0A04020102020204" pitchFamily="34" charset="0"/>
              </a:rPr>
              <a:t>kopā. Laiks bija tik </a:t>
            </a:r>
            <a:r>
              <a:rPr lang="lv-LV" dirty="0">
                <a:solidFill>
                  <a:srgbClr val="FF0000"/>
                </a:solidFill>
                <a:latin typeface="Arial Black" panose="020B0A04020102020204" pitchFamily="34" charset="0"/>
              </a:rPr>
              <a:t>draņķīgs</a:t>
            </a:r>
            <a:r>
              <a:rPr lang="lv-LV" dirty="0">
                <a:latin typeface="Arial Black" panose="020B0A04020102020204" pitchFamily="34" charset="0"/>
              </a:rPr>
              <a:t> !</a:t>
            </a:r>
            <a:br>
              <a:rPr lang="lv-LV" dirty="0">
                <a:latin typeface="Arial Black" panose="020B0A04020102020204" pitchFamily="34" charset="0"/>
              </a:rPr>
            </a:b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69105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461331" y="1649338"/>
            <a:ext cx="8750893" cy="2939754"/>
          </a:xfrm>
        </p:spPr>
        <p:txBody>
          <a:bodyPr>
            <a:noAutofit/>
          </a:bodyPr>
          <a:lstStyle/>
          <a:p>
            <a:pPr algn="ctr"/>
            <a:r>
              <a:rPr lang="lv-LV" dirty="0">
                <a:latin typeface="Arial Black" panose="020B0A04020102020204" pitchFamily="34" charset="0"/>
              </a:rPr>
              <a:t>Okeāna visdziļākajos ūdeņos </a:t>
            </a:r>
            <a:br>
              <a:rPr lang="lv-LV" dirty="0">
                <a:latin typeface="Arial Black" panose="020B0A04020102020204" pitchFamily="34" charset="0"/>
              </a:rPr>
            </a:br>
            <a:br>
              <a:rPr lang="lv-LV" dirty="0">
                <a:latin typeface="Arial Black" panose="020B0A04020102020204" pitchFamily="34" charset="0"/>
              </a:rPr>
            </a:br>
            <a:r>
              <a:rPr lang="lv-LV" dirty="0">
                <a:latin typeface="Arial Black" panose="020B0A04020102020204" pitchFamily="34" charset="0"/>
              </a:rPr>
              <a:t>peldēja milzīga haizivs. Tā </a:t>
            </a:r>
            <a:br>
              <a:rPr lang="lv-LV" dirty="0">
                <a:latin typeface="Arial Black" panose="020B0A04020102020204" pitchFamily="34" charset="0"/>
              </a:rPr>
            </a:br>
            <a:br>
              <a:rPr lang="lv-LV" dirty="0">
                <a:latin typeface="Arial Black" panose="020B0A04020102020204" pitchFamily="34" charset="0"/>
              </a:rPr>
            </a:br>
            <a:r>
              <a:rPr lang="lv-LV" dirty="0">
                <a:latin typeface="Arial Black" panose="020B0A04020102020204" pitchFamily="34" charset="0"/>
              </a:rPr>
              <a:t>izskatījās kā briesmīgs … .</a:t>
            </a:r>
          </a:p>
        </p:txBody>
      </p:sp>
    </p:spTree>
    <p:extLst>
      <p:ext uri="{BB962C8B-B14F-4D97-AF65-F5344CB8AC3E}">
        <p14:creationId xmlns:p14="http://schemas.microsoft.com/office/powerpoint/2010/main" val="1738293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589" y="734937"/>
            <a:ext cx="9905998" cy="4349811"/>
          </a:xfrm>
        </p:spPr>
        <p:txBody>
          <a:bodyPr/>
          <a:lstStyle/>
          <a:p>
            <a:pPr algn="ctr"/>
            <a:br>
              <a:rPr lang="lv-LV" dirty="0">
                <a:latin typeface="Arial Black" panose="020B0A04020102020204" pitchFamily="34" charset="0"/>
              </a:rPr>
            </a:br>
            <a:r>
              <a:rPr lang="lv-LV" dirty="0">
                <a:latin typeface="Arial Black" panose="020B0A04020102020204" pitchFamily="34" charset="0"/>
              </a:rPr>
              <a:t>Okeāna visdziļākajos ūdeņos </a:t>
            </a:r>
            <a:br>
              <a:rPr lang="lv-LV" dirty="0">
                <a:latin typeface="Arial Black" panose="020B0A04020102020204" pitchFamily="34" charset="0"/>
              </a:rPr>
            </a:br>
            <a:br>
              <a:rPr lang="lv-LV" dirty="0">
                <a:latin typeface="Arial Black" panose="020B0A04020102020204" pitchFamily="34" charset="0"/>
              </a:rPr>
            </a:br>
            <a:r>
              <a:rPr lang="lv-LV" dirty="0">
                <a:latin typeface="Arial Black" panose="020B0A04020102020204" pitchFamily="34" charset="0"/>
              </a:rPr>
              <a:t>peldēja milzīga haizivs. Tā </a:t>
            </a:r>
            <a:br>
              <a:rPr lang="lv-LV" dirty="0">
                <a:latin typeface="Arial Black" panose="020B0A04020102020204" pitchFamily="34" charset="0"/>
              </a:rPr>
            </a:br>
            <a:br>
              <a:rPr lang="lv-LV" dirty="0">
                <a:latin typeface="Arial Black" panose="020B0A04020102020204" pitchFamily="34" charset="0"/>
              </a:rPr>
            </a:br>
            <a:r>
              <a:rPr lang="lv-LV" dirty="0">
                <a:latin typeface="Arial Black" panose="020B0A04020102020204" pitchFamily="34" charset="0"/>
              </a:rPr>
              <a:t>izskatījās kā briesmīgs </a:t>
            </a:r>
            <a:br>
              <a:rPr lang="lv-LV" dirty="0">
                <a:latin typeface="Arial Black" panose="020B0A04020102020204" pitchFamily="34" charset="0"/>
              </a:rPr>
            </a:br>
            <a:br>
              <a:rPr lang="lv-LV" dirty="0">
                <a:latin typeface="Arial Black" panose="020B0A04020102020204" pitchFamily="34" charset="0"/>
              </a:rPr>
            </a:br>
            <a:r>
              <a:rPr lang="lv-LV" dirty="0">
                <a:solidFill>
                  <a:srgbClr val="FF0000"/>
                </a:solidFill>
                <a:latin typeface="Arial Black" panose="020B0A04020102020204" pitchFamily="34" charset="0"/>
              </a:rPr>
              <a:t>nezvērs</a:t>
            </a:r>
            <a:r>
              <a:rPr lang="lv-LV" dirty="0">
                <a:latin typeface="Arial Black" panose="020B0A04020102020204" pitchFamily="34" charset="0"/>
              </a:rPr>
              <a:t> 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015902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7"/>
            <a:ext cx="9905998" cy="4346589"/>
          </a:xfrm>
        </p:spPr>
        <p:txBody>
          <a:bodyPr>
            <a:normAutofit/>
          </a:bodyPr>
          <a:lstStyle/>
          <a:p>
            <a:pPr algn="ctr"/>
            <a:r>
              <a:rPr lang="lv-LV" dirty="0">
                <a:latin typeface="Arial Black" panose="020B0A04020102020204" pitchFamily="34" charset="0"/>
              </a:rPr>
              <a:t>Aivars visu vakaru mācījās likumus, </a:t>
            </a:r>
            <a:br>
              <a:rPr lang="lv-LV" dirty="0">
                <a:latin typeface="Arial Black" panose="020B0A04020102020204" pitchFamily="34" charset="0"/>
              </a:rPr>
            </a:br>
            <a:br>
              <a:rPr lang="lv-LV" dirty="0">
                <a:latin typeface="Arial Black" panose="020B0A04020102020204" pitchFamily="34" charset="0"/>
              </a:rPr>
            </a:br>
            <a:r>
              <a:rPr lang="lv-LV" dirty="0">
                <a:latin typeface="Arial Black" panose="020B0A04020102020204" pitchFamily="34" charset="0"/>
              </a:rPr>
              <a:t>bet otrā rītā neko nevarēja … , viņš </a:t>
            </a:r>
            <a:br>
              <a:rPr lang="lv-LV" dirty="0">
                <a:latin typeface="Arial Black" panose="020B0A04020102020204" pitchFamily="34" charset="0"/>
              </a:rPr>
            </a:br>
            <a:br>
              <a:rPr lang="lv-LV" dirty="0">
                <a:latin typeface="Arial Black" panose="020B0A04020102020204" pitchFamily="34" charset="0"/>
              </a:rPr>
            </a:br>
            <a:r>
              <a:rPr lang="lv-LV" dirty="0">
                <a:latin typeface="Arial Black" panose="020B0A04020102020204" pitchFamily="34" charset="0"/>
              </a:rPr>
              <a:t>domāja, ka ir … .</a:t>
            </a:r>
          </a:p>
        </p:txBody>
      </p:sp>
    </p:spTree>
    <p:extLst>
      <p:ext uri="{BB962C8B-B14F-4D97-AF65-F5344CB8AC3E}">
        <p14:creationId xmlns:p14="http://schemas.microsoft.com/office/powerpoint/2010/main" val="2854806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897308"/>
            <a:ext cx="9905998" cy="4452358"/>
          </a:xfrm>
        </p:spPr>
        <p:txBody>
          <a:bodyPr/>
          <a:lstStyle/>
          <a:p>
            <a:pPr algn="ctr"/>
            <a: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  <a:t>Aivars visu vakaru mācījās likumus, </a:t>
            </a:r>
            <a:b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</a:br>
            <a:b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</a:br>
            <a: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  <a:t>bet otrā rītā neko nevarēja </a:t>
            </a:r>
            <a:b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</a:br>
            <a:b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</a:br>
            <a:r>
              <a:rPr lang="lv-LV" dirty="0">
                <a:solidFill>
                  <a:srgbClr val="FF0000"/>
                </a:solidFill>
                <a:latin typeface="Arial Black" panose="020B0A04020102020204" pitchFamily="34" charset="0"/>
              </a:rPr>
              <a:t>atminēties</a:t>
            </a:r>
            <a: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  <a:t> , viņš </a:t>
            </a:r>
            <a:b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</a:br>
            <a:b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</a:br>
            <a: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  <a:t>domāja, ka ir </a:t>
            </a:r>
            <a:r>
              <a:rPr lang="lv-LV" dirty="0">
                <a:solidFill>
                  <a:srgbClr val="FF0000"/>
                </a:solidFill>
                <a:latin typeface="Arial Black" panose="020B0A04020102020204" pitchFamily="34" charset="0"/>
              </a:rPr>
              <a:t>nejēga</a:t>
            </a:r>
            <a: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  <a:t> </a:t>
            </a:r>
            <a:r>
              <a:rPr lang="lv-LV" sz="3200" dirty="0">
                <a:solidFill>
                  <a:prstClr val="white"/>
                </a:solidFill>
                <a:latin typeface="Arial Black" panose="020B0A04020102020204" pitchFamily="34" charset="0"/>
              </a:rPr>
              <a:t>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927908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7"/>
            <a:ext cx="9905998" cy="3927845"/>
          </a:xfrm>
        </p:spPr>
        <p:txBody>
          <a:bodyPr>
            <a:normAutofit/>
          </a:bodyPr>
          <a:lstStyle/>
          <a:p>
            <a:pPr algn="ctr"/>
            <a:br>
              <a:rPr lang="lv-LV" dirty="0">
                <a:latin typeface="Arial Black" panose="020B0A04020102020204" pitchFamily="34" charset="0"/>
              </a:rPr>
            </a:br>
            <a:r>
              <a:rPr lang="lv-LV" dirty="0">
                <a:latin typeface="Arial Black" panose="020B0A04020102020204" pitchFamily="34" charset="0"/>
              </a:rPr>
              <a:t>Dārta  piebēra tējai … cukuru, bet </a:t>
            </a:r>
            <a:br>
              <a:rPr lang="lv-LV" dirty="0">
                <a:latin typeface="Arial Black" panose="020B0A04020102020204" pitchFamily="34" charset="0"/>
              </a:rPr>
            </a:br>
            <a:br>
              <a:rPr lang="lv-LV" dirty="0">
                <a:latin typeface="Arial Black" panose="020B0A04020102020204" pitchFamily="34" charset="0"/>
              </a:rPr>
            </a:br>
            <a:r>
              <a:rPr lang="lv-LV" dirty="0">
                <a:latin typeface="Arial Black" panose="020B0A04020102020204" pitchFamily="34" charset="0"/>
              </a:rPr>
              <a:t>tā bija par maz.</a:t>
            </a:r>
          </a:p>
        </p:txBody>
      </p:sp>
    </p:spTree>
    <p:extLst>
      <p:ext uri="{BB962C8B-B14F-4D97-AF65-F5344CB8AC3E}">
        <p14:creationId xmlns:p14="http://schemas.microsoft.com/office/powerpoint/2010/main" val="2952846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4209856"/>
          </a:xfrm>
        </p:spPr>
        <p:txBody>
          <a:bodyPr>
            <a:normAutofit/>
          </a:bodyPr>
          <a:lstStyle/>
          <a:p>
            <a:pPr algn="ctr"/>
            <a: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  <a:t>Dārta  piebēra tējai </a:t>
            </a:r>
            <a:r>
              <a:rPr lang="lv-LV" dirty="0">
                <a:solidFill>
                  <a:srgbClr val="FF0000"/>
                </a:solidFill>
                <a:latin typeface="Arial Black" panose="020B0A04020102020204" pitchFamily="34" charset="0"/>
              </a:rPr>
              <a:t>drusku</a:t>
            </a:r>
            <a: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  <a:t>  cukuru, </a:t>
            </a:r>
            <a:b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</a:br>
            <a:b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</a:br>
            <a: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  <a:t>bet tā bija par maz.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31491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7"/>
            <a:ext cx="9905998" cy="4175673"/>
          </a:xfrm>
        </p:spPr>
        <p:txBody>
          <a:bodyPr>
            <a:normAutofit/>
          </a:bodyPr>
          <a:lstStyle/>
          <a:p>
            <a:pPr algn="ctr"/>
            <a:r>
              <a:rPr lang="lv-LV" dirty="0">
                <a:latin typeface="Arial Black" panose="020B0A04020102020204" pitchFamily="34" charset="0"/>
              </a:rPr>
              <a:t>Visi skolēni skatījās interesantu </a:t>
            </a:r>
            <a:br>
              <a:rPr lang="lv-LV" dirty="0">
                <a:latin typeface="Arial Black" panose="020B0A04020102020204" pitchFamily="34" charset="0"/>
              </a:rPr>
            </a:br>
            <a:br>
              <a:rPr lang="lv-LV" dirty="0">
                <a:latin typeface="Arial Black" panose="020B0A04020102020204" pitchFamily="34" charset="0"/>
              </a:rPr>
            </a:br>
            <a:r>
              <a:rPr lang="lv-LV" dirty="0">
                <a:latin typeface="Arial Black" panose="020B0A04020102020204" pitchFamily="34" charset="0"/>
              </a:rPr>
              <a:t>komēdiju, daudzi … . </a:t>
            </a:r>
          </a:p>
        </p:txBody>
      </p:sp>
    </p:spTree>
    <p:extLst>
      <p:ext uri="{BB962C8B-B14F-4D97-AF65-F5344CB8AC3E}">
        <p14:creationId xmlns:p14="http://schemas.microsoft.com/office/powerpoint/2010/main" val="3511191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931492"/>
            <a:ext cx="9905998" cy="4127618"/>
          </a:xfrm>
        </p:spPr>
        <p:txBody>
          <a:bodyPr>
            <a:normAutofit/>
          </a:bodyPr>
          <a:lstStyle/>
          <a:p>
            <a:pPr algn="ctr"/>
            <a: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  <a:t>Visi skolēni skatījās interesantu </a:t>
            </a:r>
            <a:b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</a:br>
            <a:b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</a:br>
            <a: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  <a:t>komēdiju, daudzi </a:t>
            </a:r>
            <a:b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</a:br>
            <a:b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</a:br>
            <a:r>
              <a:rPr lang="lv-LV" dirty="0">
                <a:solidFill>
                  <a:srgbClr val="FF0000"/>
                </a:solidFill>
                <a:latin typeface="Arial Black" panose="020B0A04020102020204" pitchFamily="34" charset="0"/>
              </a:rPr>
              <a:t>smējās pilnā kaklā</a:t>
            </a:r>
            <a: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  <a:t> . 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842210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4192764"/>
          </a:xfrm>
        </p:spPr>
        <p:txBody>
          <a:bodyPr>
            <a:normAutofit/>
          </a:bodyPr>
          <a:lstStyle/>
          <a:p>
            <a:pPr algn="ctr"/>
            <a:r>
              <a:rPr lang="lv-LV" dirty="0">
                <a:latin typeface="Arial Black" panose="020B0A04020102020204" pitchFamily="34" charset="0"/>
              </a:rPr>
              <a:t>Dāvis pazaudēja savu jauno </a:t>
            </a:r>
            <a:br>
              <a:rPr lang="lv-LV" dirty="0">
                <a:latin typeface="Arial Black" panose="020B0A04020102020204" pitchFamily="34" charset="0"/>
              </a:rPr>
            </a:br>
            <a:br>
              <a:rPr lang="lv-LV" dirty="0">
                <a:latin typeface="Arial Black" panose="020B0A04020102020204" pitchFamily="34" charset="0"/>
              </a:rPr>
            </a:br>
            <a:r>
              <a:rPr lang="lv-LV" dirty="0">
                <a:latin typeface="Arial Black" panose="020B0A04020102020204" pitchFamily="34" charset="0"/>
              </a:rPr>
              <a:t>telefonu, zēnam … .</a:t>
            </a:r>
          </a:p>
        </p:txBody>
      </p:sp>
    </p:spTree>
    <p:extLst>
      <p:ext uri="{BB962C8B-B14F-4D97-AF65-F5344CB8AC3E}">
        <p14:creationId xmlns:p14="http://schemas.microsoft.com/office/powerpoint/2010/main" val="1239057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1204333"/>
          </a:xfrm>
        </p:spPr>
        <p:txBody>
          <a:bodyPr>
            <a:normAutofit/>
          </a:bodyPr>
          <a:lstStyle/>
          <a:p>
            <a:pPr algn="ctr"/>
            <a:r>
              <a:rPr lang="lv-LV" sz="3200" dirty="0">
                <a:latin typeface="Arial Black" panose="020B0A04020102020204" pitchFamily="34" charset="0"/>
              </a:rPr>
              <a:t>Izmantotie vārdi un frāzes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2726108"/>
            <a:ext cx="9906000" cy="3073030"/>
          </a:xfrm>
        </p:spPr>
        <p:txBody>
          <a:bodyPr>
            <a:normAutofit/>
          </a:bodyPr>
          <a:lstStyle/>
          <a:p>
            <a:r>
              <a:rPr lang="lv-LV" sz="2000" dirty="0">
                <a:latin typeface="Arial Black" panose="020B0A04020102020204" pitchFamily="34" charset="0"/>
              </a:rPr>
              <a:t>Nejēgt (es nejēdzu)			atminēties (es atminos)</a:t>
            </a:r>
          </a:p>
          <a:p>
            <a:r>
              <a:rPr lang="lv-LV" sz="2000" dirty="0">
                <a:latin typeface="Arial Black" panose="020B0A04020102020204" pitchFamily="34" charset="0"/>
              </a:rPr>
              <a:t>Līksma sirds				virkne jautājumu</a:t>
            </a:r>
          </a:p>
          <a:p>
            <a:r>
              <a:rPr lang="lv-LV" sz="2000" dirty="0">
                <a:latin typeface="Arial Black" panose="020B0A04020102020204" pitchFamily="34" charset="0"/>
              </a:rPr>
              <a:t>Draņķe, draņķis, draņķīgs		drusku (drusku bail)</a:t>
            </a:r>
          </a:p>
          <a:p>
            <a:r>
              <a:rPr lang="lv-LV" sz="2000" dirty="0">
                <a:latin typeface="Arial Black" panose="020B0A04020102020204" pitchFamily="34" charset="0"/>
              </a:rPr>
              <a:t>Brēciens					asaras birst kā pupas</a:t>
            </a:r>
          </a:p>
          <a:p>
            <a:r>
              <a:rPr lang="lv-LV" sz="2000" dirty="0">
                <a:latin typeface="Arial Black" panose="020B0A04020102020204" pitchFamily="34" charset="0"/>
              </a:rPr>
              <a:t>Nezvērs					zobot(zoboties)</a:t>
            </a:r>
          </a:p>
          <a:p>
            <a:r>
              <a:rPr lang="lv-LV" sz="2000" dirty="0">
                <a:latin typeface="Arial Black" panose="020B0A04020102020204" pitchFamily="34" charset="0"/>
              </a:rPr>
              <a:t>Smejas pilnā kaklā			ir uz katras mēles</a:t>
            </a:r>
          </a:p>
        </p:txBody>
      </p:sp>
    </p:spTree>
    <p:extLst>
      <p:ext uri="{BB962C8B-B14F-4D97-AF65-F5344CB8AC3E}">
        <p14:creationId xmlns:p14="http://schemas.microsoft.com/office/powerpoint/2010/main" val="24341700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119498"/>
            <a:ext cx="9905998" cy="3965249"/>
          </a:xfrm>
        </p:spPr>
        <p:txBody>
          <a:bodyPr>
            <a:normAutofit/>
          </a:bodyPr>
          <a:lstStyle/>
          <a:p>
            <a:pPr algn="ctr"/>
            <a: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  <a:t>Dāvis pazaudēja savu jauno </a:t>
            </a:r>
            <a:b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</a:br>
            <a:b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</a:br>
            <a: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  <a:t>telefonu, zēnam </a:t>
            </a:r>
            <a:b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</a:br>
            <a:b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</a:br>
            <a:r>
              <a:rPr lang="lv-LV" dirty="0">
                <a:solidFill>
                  <a:srgbClr val="FF0000"/>
                </a:solidFill>
                <a:latin typeface="Arial Black" panose="020B0A04020102020204" pitchFamily="34" charset="0"/>
              </a:rPr>
              <a:t>asaras birst kā pupas</a:t>
            </a:r>
            <a: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  <a:t> 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8358364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7"/>
            <a:ext cx="9905998" cy="4508959"/>
          </a:xfrm>
        </p:spPr>
        <p:txBody>
          <a:bodyPr>
            <a:normAutofit/>
          </a:bodyPr>
          <a:lstStyle/>
          <a:p>
            <a:pPr algn="ctr"/>
            <a:r>
              <a:rPr lang="lv-LV" dirty="0">
                <a:latin typeface="Arial Black" panose="020B0A04020102020204" pitchFamily="34" charset="0"/>
              </a:rPr>
              <a:t>Pēkšņi atskanēja skaļš … : </a:t>
            </a:r>
            <a:br>
              <a:rPr lang="lv-LV" dirty="0">
                <a:latin typeface="Arial Black" panose="020B0A04020102020204" pitchFamily="34" charset="0"/>
              </a:rPr>
            </a:br>
            <a:br>
              <a:rPr lang="lv-LV" dirty="0">
                <a:latin typeface="Arial Black" panose="020B0A04020102020204" pitchFamily="34" charset="0"/>
              </a:rPr>
            </a:br>
            <a:r>
              <a:rPr lang="lv-LV" dirty="0">
                <a:latin typeface="Arial Black" panose="020B0A04020102020204" pitchFamily="34" charset="0"/>
              </a:rPr>
              <a:t>«kurš … paņēma manu pildspalvu?»</a:t>
            </a:r>
          </a:p>
        </p:txBody>
      </p:sp>
    </p:spTree>
    <p:extLst>
      <p:ext uri="{BB962C8B-B14F-4D97-AF65-F5344CB8AC3E}">
        <p14:creationId xmlns:p14="http://schemas.microsoft.com/office/powerpoint/2010/main" val="13408575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486968"/>
            <a:ext cx="9905998" cy="3392680"/>
          </a:xfrm>
        </p:spPr>
        <p:txBody>
          <a:bodyPr>
            <a:normAutofit/>
          </a:bodyPr>
          <a:lstStyle/>
          <a:p>
            <a:pPr algn="ctr"/>
            <a: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  <a:t>Pēkšņi atskanēja skaļš </a:t>
            </a:r>
            <a:r>
              <a:rPr lang="lv-LV" dirty="0">
                <a:solidFill>
                  <a:srgbClr val="FF0000"/>
                </a:solidFill>
                <a:latin typeface="Arial Black" panose="020B0A04020102020204" pitchFamily="34" charset="0"/>
              </a:rPr>
              <a:t>brēciens</a:t>
            </a:r>
            <a: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  <a:t> : </a:t>
            </a:r>
            <a:b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</a:br>
            <a:b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</a:br>
            <a: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  <a:t>«kurš </a:t>
            </a:r>
            <a:r>
              <a:rPr lang="lv-LV" dirty="0">
                <a:solidFill>
                  <a:srgbClr val="FF0000"/>
                </a:solidFill>
                <a:latin typeface="Arial Black" panose="020B0A04020102020204" pitchFamily="34" charset="0"/>
              </a:rPr>
              <a:t>draņķis</a:t>
            </a:r>
            <a: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  <a:t> paņēma manu </a:t>
            </a:r>
            <a:b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</a:br>
            <a:b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</a:br>
            <a: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  <a:t>pildspalvu?»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973791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7"/>
            <a:ext cx="9905998" cy="4175673"/>
          </a:xfrm>
        </p:spPr>
        <p:txBody>
          <a:bodyPr>
            <a:normAutofit/>
          </a:bodyPr>
          <a:lstStyle/>
          <a:p>
            <a:pPr algn="ctr"/>
            <a:br>
              <a:rPr lang="lv-LV" dirty="0">
                <a:latin typeface="Arial Black" panose="020B0A04020102020204" pitchFamily="34" charset="0"/>
              </a:rPr>
            </a:br>
            <a:r>
              <a:rPr lang="lv-LV" dirty="0">
                <a:latin typeface="Arial Black" panose="020B0A04020102020204" pitchFamily="34" charset="0"/>
              </a:rPr>
              <a:t>Ģimene apmeklēja zooloģisko dārzu, </a:t>
            </a:r>
            <a:br>
              <a:rPr lang="lv-LV" dirty="0">
                <a:latin typeface="Arial Black" panose="020B0A04020102020204" pitchFamily="34" charset="0"/>
              </a:rPr>
            </a:br>
            <a:br>
              <a:rPr lang="lv-LV" dirty="0">
                <a:latin typeface="Arial Black" panose="020B0A04020102020204" pitchFamily="34" charset="0"/>
              </a:rPr>
            </a:br>
            <a:r>
              <a:rPr lang="lv-LV" dirty="0">
                <a:latin typeface="Arial Black" panose="020B0A04020102020204" pitchFamily="34" charset="0"/>
              </a:rPr>
              <a:t>Mazajam brālim bija … par dažādiem </a:t>
            </a:r>
            <a:br>
              <a:rPr lang="lv-LV" dirty="0">
                <a:latin typeface="Arial Black" panose="020B0A04020102020204" pitchFamily="34" charset="0"/>
              </a:rPr>
            </a:br>
            <a:br>
              <a:rPr lang="lv-LV" dirty="0">
                <a:latin typeface="Arial Black" panose="020B0A04020102020204" pitchFamily="34" charset="0"/>
              </a:rPr>
            </a:br>
            <a:r>
              <a:rPr lang="lv-LV" dirty="0">
                <a:latin typeface="Arial Black" panose="020B0A04020102020204" pitchFamily="34" charset="0"/>
              </a:rPr>
              <a:t>dzīvniekiem.</a:t>
            </a:r>
          </a:p>
        </p:txBody>
      </p:sp>
    </p:spTree>
    <p:extLst>
      <p:ext uri="{BB962C8B-B14F-4D97-AF65-F5344CB8AC3E}">
        <p14:creationId xmlns:p14="http://schemas.microsoft.com/office/powerpoint/2010/main" val="37186081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093862"/>
            <a:ext cx="9905998" cy="4119072"/>
          </a:xfrm>
        </p:spPr>
        <p:txBody>
          <a:bodyPr>
            <a:normAutofit/>
          </a:bodyPr>
          <a:lstStyle/>
          <a:p>
            <a:pPr algn="ctr"/>
            <a: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  <a:t>Ģimene apmeklēja zooloģisko dārzu, </a:t>
            </a:r>
            <a:b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</a:br>
            <a:b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</a:br>
            <a: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  <a:t>Mazajam brālim bija </a:t>
            </a:r>
            <a:b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</a:br>
            <a:b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</a:br>
            <a:r>
              <a:rPr lang="lv-LV" dirty="0">
                <a:solidFill>
                  <a:srgbClr val="FF0000"/>
                </a:solidFill>
                <a:latin typeface="Arial Black" panose="020B0A04020102020204" pitchFamily="34" charset="0"/>
              </a:rPr>
              <a:t>virkne jautājumu </a:t>
            </a:r>
            <a: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  <a:t> par dažādiem </a:t>
            </a:r>
            <a:b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</a:br>
            <a:b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</a:br>
            <a: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  <a:t>dzīvniekiem.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572824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7"/>
            <a:ext cx="9905998" cy="5149893"/>
          </a:xfrm>
        </p:spPr>
        <p:txBody>
          <a:bodyPr>
            <a:normAutofit/>
          </a:bodyPr>
          <a:lstStyle/>
          <a:p>
            <a:pPr algn="ctr"/>
            <a:r>
              <a:rPr lang="lv-LV" dirty="0">
                <a:latin typeface="Arial Black" panose="020B0A04020102020204" pitchFamily="34" charset="0"/>
              </a:rPr>
              <a:t>Jēkabam bija …, jo vecāki apsolīja </a:t>
            </a:r>
            <a:br>
              <a:rPr lang="lv-LV" dirty="0">
                <a:latin typeface="Arial Black" panose="020B0A04020102020204" pitchFamily="34" charset="0"/>
              </a:rPr>
            </a:br>
            <a:br>
              <a:rPr lang="lv-LV" dirty="0">
                <a:latin typeface="Arial Black" panose="020B0A04020102020204" pitchFamily="34" charset="0"/>
              </a:rPr>
            </a:br>
            <a:r>
              <a:rPr lang="lv-LV" dirty="0">
                <a:latin typeface="Arial Black" panose="020B0A04020102020204" pitchFamily="34" charset="0"/>
              </a:rPr>
              <a:t>viņu ņemt līdzi ekskursijā uz </a:t>
            </a:r>
            <a:br>
              <a:rPr lang="lv-LV" dirty="0">
                <a:latin typeface="Arial Black" panose="020B0A04020102020204" pitchFamily="34" charset="0"/>
              </a:rPr>
            </a:br>
            <a:br>
              <a:rPr lang="lv-LV" dirty="0">
                <a:latin typeface="Arial Black" panose="020B0A04020102020204" pitchFamily="34" charset="0"/>
              </a:rPr>
            </a:br>
            <a:r>
              <a:rPr lang="lv-LV" dirty="0">
                <a:latin typeface="Arial Black" panose="020B0A04020102020204" pitchFamily="34" charset="0"/>
              </a:rPr>
              <a:t>Vāciju.</a:t>
            </a:r>
          </a:p>
        </p:txBody>
      </p:sp>
    </p:spTree>
    <p:extLst>
      <p:ext uri="{BB962C8B-B14F-4D97-AF65-F5344CB8AC3E}">
        <p14:creationId xmlns:p14="http://schemas.microsoft.com/office/powerpoint/2010/main" val="22352536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444239"/>
            <a:ext cx="9905998" cy="3409771"/>
          </a:xfrm>
        </p:spPr>
        <p:txBody>
          <a:bodyPr>
            <a:noAutofit/>
          </a:bodyPr>
          <a:lstStyle/>
          <a:p>
            <a:pPr algn="ctr"/>
            <a: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  <a:t>Jēkabam bija </a:t>
            </a:r>
            <a:r>
              <a:rPr lang="lv-LV" dirty="0">
                <a:solidFill>
                  <a:srgbClr val="FF0000"/>
                </a:solidFill>
                <a:latin typeface="Arial Black" panose="020B0A04020102020204" pitchFamily="34" charset="0"/>
              </a:rPr>
              <a:t>līksma sirds</a:t>
            </a:r>
            <a: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  <a:t> , </a:t>
            </a:r>
            <a:b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</a:br>
            <a:b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</a:br>
            <a: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  <a:t>jo vecāki apsolīja </a:t>
            </a:r>
            <a:b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</a:br>
            <a:b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</a:br>
            <a: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  <a:t>viņu ņemt līdzi ekskursijā uz </a:t>
            </a:r>
            <a:b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</a:br>
            <a:b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</a:br>
            <a: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  <a:t>Vāciju.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397001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3705654"/>
          </a:xfrm>
        </p:spPr>
        <p:txBody>
          <a:bodyPr>
            <a:normAutofit/>
          </a:bodyPr>
          <a:lstStyle/>
          <a:p>
            <a:pPr algn="ctr"/>
            <a:br>
              <a:rPr lang="lv-LV" dirty="0">
                <a:latin typeface="Arial Black" panose="020B0A04020102020204" pitchFamily="34" charset="0"/>
              </a:rPr>
            </a:br>
            <a:r>
              <a:rPr lang="lv-LV" dirty="0">
                <a:latin typeface="Arial Black" panose="020B0A04020102020204" pitchFamily="34" charset="0"/>
              </a:rPr>
              <a:t>Vecmāmiņa nekādi nevarēja …, kur </a:t>
            </a:r>
            <a:br>
              <a:rPr lang="lv-LV" dirty="0">
                <a:latin typeface="Arial Black" panose="020B0A04020102020204" pitchFamily="34" charset="0"/>
              </a:rPr>
            </a:br>
            <a:br>
              <a:rPr lang="lv-LV" dirty="0">
                <a:latin typeface="Arial Black" panose="020B0A04020102020204" pitchFamily="34" charset="0"/>
              </a:rPr>
            </a:br>
            <a:r>
              <a:rPr lang="lv-LV" dirty="0">
                <a:latin typeface="Arial Black" panose="020B0A04020102020204" pitchFamily="34" charset="0"/>
              </a:rPr>
              <a:t>nolika savas brilles.</a:t>
            </a:r>
          </a:p>
        </p:txBody>
      </p:sp>
    </p:spTree>
    <p:extLst>
      <p:ext uri="{BB962C8B-B14F-4D97-AF65-F5344CB8AC3E}">
        <p14:creationId xmlns:p14="http://schemas.microsoft.com/office/powerpoint/2010/main" val="13447632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102407"/>
            <a:ext cx="9905998" cy="3743057"/>
          </a:xfrm>
        </p:spPr>
        <p:txBody>
          <a:bodyPr>
            <a:normAutofit/>
          </a:bodyPr>
          <a:lstStyle/>
          <a:p>
            <a:pPr algn="ctr"/>
            <a: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  <a:t>Vecmāmiņa nekādi nevarēja </a:t>
            </a:r>
            <a:b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</a:br>
            <a:b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</a:br>
            <a:r>
              <a:rPr lang="lv-LV" dirty="0">
                <a:solidFill>
                  <a:srgbClr val="FF0000"/>
                </a:solidFill>
                <a:latin typeface="Arial Black" panose="020B0A04020102020204" pitchFamily="34" charset="0"/>
              </a:rPr>
              <a:t>atminēties</a:t>
            </a:r>
            <a: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  <a:t> , kur </a:t>
            </a:r>
            <a:b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</a:br>
            <a:b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</a:br>
            <a: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  <a:t>nolika savas brilles.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7284352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7E88F-5DC3-44D5-A071-78222EC7E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718530"/>
            <a:ext cx="9905998" cy="481073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lv-LV" sz="4000" dirty="0">
                <a:latin typeface="Arial Black" panose="020B0A04020102020204" pitchFamily="34" charset="0"/>
              </a:rPr>
              <a:t>	</a:t>
            </a:r>
            <a:br>
              <a:rPr lang="lv-LV" sz="4000" dirty="0">
                <a:latin typeface="Arial Black" panose="020B0A04020102020204" pitchFamily="34" charset="0"/>
              </a:rPr>
            </a:br>
            <a:r>
              <a:rPr lang="lv-LV" dirty="0">
                <a:latin typeface="Arial Black" panose="020B0A04020102020204" pitchFamily="34" charset="0"/>
              </a:rPr>
              <a:t>Mārim bija ... ... Par jauno mācību vielu matemātikā, viņš neno ..., tāpēc bija ... Bail, ka citi sāks ... .</a:t>
            </a:r>
          </a:p>
        </p:txBody>
      </p:sp>
    </p:spTree>
    <p:extLst>
      <p:ext uri="{BB962C8B-B14F-4D97-AF65-F5344CB8AC3E}">
        <p14:creationId xmlns:p14="http://schemas.microsoft.com/office/powerpoint/2010/main" val="4211586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3200" dirty="0">
                <a:latin typeface="Arial Black" panose="020B0A04020102020204" pitchFamily="34" charset="0"/>
              </a:rPr>
              <a:t>1. Izvēlies piemērotu apzīmējumu no vārdnīcas!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4153" y="2529554"/>
            <a:ext cx="4956561" cy="3298366"/>
          </a:xfrm>
        </p:spPr>
      </p:pic>
    </p:spTree>
    <p:extLst>
      <p:ext uri="{BB962C8B-B14F-4D97-AF65-F5344CB8AC3E}">
        <p14:creationId xmlns:p14="http://schemas.microsoft.com/office/powerpoint/2010/main" val="32683632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A48FB-3B9B-46F7-A4DE-6B11FBA35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47107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lv-LV" sz="4000" dirty="0">
                <a:solidFill>
                  <a:prstClr val="white"/>
                </a:solidFill>
                <a:latin typeface="Arial Black" panose="020B0A04020102020204" pitchFamily="34" charset="0"/>
              </a:rPr>
              <a:t>	</a:t>
            </a:r>
            <a: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  <a:t>Mārim bija </a:t>
            </a:r>
            <a:r>
              <a:rPr lang="lv-LV" dirty="0">
                <a:solidFill>
                  <a:srgbClr val="C00000"/>
                </a:solidFill>
                <a:latin typeface="Arial Black" panose="020B0A04020102020204" pitchFamily="34" charset="0"/>
              </a:rPr>
              <a:t>virkne jautājumu </a:t>
            </a:r>
            <a: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  <a:t>Par jauno mācību vielu matemātikā, viņš neko </a:t>
            </a:r>
            <a:r>
              <a:rPr lang="lv-LV" dirty="0">
                <a:solidFill>
                  <a:srgbClr val="C00000"/>
                </a:solidFill>
                <a:latin typeface="Arial Black" panose="020B0A04020102020204" pitchFamily="34" charset="0"/>
              </a:rPr>
              <a:t>nejēdza</a:t>
            </a:r>
            <a: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  <a:t>, tāpēc bija </a:t>
            </a:r>
            <a:r>
              <a:rPr lang="lv-LV" dirty="0">
                <a:solidFill>
                  <a:srgbClr val="C00000"/>
                </a:solidFill>
                <a:latin typeface="Arial Black" panose="020B0A04020102020204" pitchFamily="34" charset="0"/>
              </a:rPr>
              <a:t>drusku</a:t>
            </a:r>
            <a: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  <a:t> Bail, ka citi sāks </a:t>
            </a:r>
            <a:r>
              <a:rPr lang="lv-LV" dirty="0">
                <a:solidFill>
                  <a:srgbClr val="C00000"/>
                </a:solidFill>
                <a:latin typeface="Arial Black" panose="020B0A04020102020204" pitchFamily="34" charset="0"/>
              </a:rPr>
              <a:t>zoboties</a:t>
            </a:r>
            <a:r>
              <a:rPr lang="lv-LV" dirty="0">
                <a:solidFill>
                  <a:prstClr val="white"/>
                </a:solidFill>
                <a:latin typeface="Arial Black" panose="020B0A04020102020204" pitchFamily="34" charset="0"/>
              </a:rPr>
              <a:t> 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5497318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>
                <a:latin typeface="Arial Black" panose="020B0A04020102020204" pitchFamily="34" charset="0"/>
              </a:rPr>
              <a:t>Paldies par darbiņu!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574" y="2249487"/>
            <a:ext cx="5457878" cy="4090121"/>
          </a:xfrm>
        </p:spPr>
      </p:pic>
    </p:spTree>
    <p:extLst>
      <p:ext uri="{BB962C8B-B14F-4D97-AF65-F5344CB8AC3E}">
        <p14:creationId xmlns:p14="http://schemas.microsoft.com/office/powerpoint/2010/main" val="1365549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3200" dirty="0">
                <a:latin typeface="Arial Black" panose="020B0A04020102020204" pitchFamily="34" charset="0"/>
              </a:rPr>
              <a:t>2. Izvēlies piemērotu apzīmējumu no vārdnīcas!</a:t>
            </a:r>
            <a:endParaRPr lang="lv-LV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457" y="2132686"/>
            <a:ext cx="2127688" cy="3197345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2498" y="2478280"/>
            <a:ext cx="3839771" cy="2555193"/>
          </a:xfrm>
        </p:spPr>
      </p:pic>
    </p:spTree>
    <p:extLst>
      <p:ext uri="{BB962C8B-B14F-4D97-AF65-F5344CB8AC3E}">
        <p14:creationId xmlns:p14="http://schemas.microsoft.com/office/powerpoint/2010/main" val="2311972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3200" dirty="0">
                <a:latin typeface="Arial Black" panose="020B0A04020102020204" pitchFamily="34" charset="0"/>
              </a:rPr>
              <a:t>3. Izvēlies piemērotu apzīmējumu no vārdnīcas!</a:t>
            </a:r>
            <a:endParaRPr lang="lv-LV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915" y="2249488"/>
            <a:ext cx="5164996" cy="3541712"/>
          </a:xfrm>
        </p:spPr>
      </p:pic>
    </p:spTree>
    <p:extLst>
      <p:ext uri="{BB962C8B-B14F-4D97-AF65-F5344CB8AC3E}">
        <p14:creationId xmlns:p14="http://schemas.microsoft.com/office/powerpoint/2010/main" val="507161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3200" dirty="0">
                <a:latin typeface="Arial Black" panose="020B0A04020102020204" pitchFamily="34" charset="0"/>
              </a:rPr>
              <a:t>4. Izvēlies piemērotu apzīmējumu no vārdnīcas!</a:t>
            </a:r>
            <a:endParaRPr lang="lv-LV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032" y="2249488"/>
            <a:ext cx="2849149" cy="3541712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443" y="2657743"/>
            <a:ext cx="4136257" cy="2683378"/>
          </a:xfrm>
        </p:spPr>
      </p:pic>
    </p:spTree>
    <p:extLst>
      <p:ext uri="{BB962C8B-B14F-4D97-AF65-F5344CB8AC3E}">
        <p14:creationId xmlns:p14="http://schemas.microsoft.com/office/powerpoint/2010/main" val="1879513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3200" dirty="0">
                <a:latin typeface="Arial Black" panose="020B0A04020102020204" pitchFamily="34" charset="0"/>
              </a:rPr>
              <a:t>5. Izvēlies piemērotus apzīmējumu no vārdnīcas!</a:t>
            </a:r>
            <a:endParaRPr lang="lv-LV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111" y="2249488"/>
            <a:ext cx="3546990" cy="3541712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372" y="2395273"/>
            <a:ext cx="4875213" cy="3250142"/>
          </a:xfrm>
        </p:spPr>
      </p:pic>
    </p:spTree>
    <p:extLst>
      <p:ext uri="{BB962C8B-B14F-4D97-AF65-F5344CB8AC3E}">
        <p14:creationId xmlns:p14="http://schemas.microsoft.com/office/powerpoint/2010/main" val="815610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>
                <a:latin typeface="Arial Black" panose="020B0A04020102020204" pitchFamily="34" charset="0"/>
              </a:rPr>
              <a:t>6. Izvēlies </a:t>
            </a:r>
            <a:r>
              <a:rPr lang="lv-LV" sz="3200" dirty="0">
                <a:latin typeface="Arial Black" panose="020B0A04020102020204" pitchFamily="34" charset="0"/>
              </a:rPr>
              <a:t>piemērotu apzīmējumu no vārdnīcas!</a:t>
            </a:r>
            <a:endParaRPr lang="lv-LV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606" y="2558256"/>
            <a:ext cx="3810000" cy="2924175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649190"/>
            <a:ext cx="4875213" cy="2742307"/>
          </a:xfrm>
        </p:spPr>
      </p:pic>
    </p:spTree>
    <p:extLst>
      <p:ext uri="{BB962C8B-B14F-4D97-AF65-F5344CB8AC3E}">
        <p14:creationId xmlns:p14="http://schemas.microsoft.com/office/powerpoint/2010/main" val="3972087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500064"/>
            <a:ext cx="8791575" cy="1257300"/>
          </a:xfrm>
        </p:spPr>
        <p:txBody>
          <a:bodyPr>
            <a:normAutofit/>
          </a:bodyPr>
          <a:lstStyle/>
          <a:p>
            <a:pPr algn="ctr"/>
            <a:r>
              <a:rPr lang="lv-LV" sz="3200" dirty="0">
                <a:latin typeface="Arial Black" panose="020B0A04020102020204" pitchFamily="34" charset="0"/>
              </a:rPr>
              <a:t>Ievieto teikumos vārdus no vārdnīcas!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1957388"/>
            <a:ext cx="8791575" cy="3300412"/>
          </a:xfrm>
        </p:spPr>
        <p:txBody>
          <a:bodyPr>
            <a:normAutofit/>
          </a:bodyPr>
          <a:lstStyle/>
          <a:p>
            <a:pPr algn="ctr"/>
            <a:r>
              <a:rPr lang="lv-LV" sz="3600" dirty="0">
                <a:latin typeface="Arial Black" panose="020B0A04020102020204" pitchFamily="34" charset="0"/>
              </a:rPr>
              <a:t>	</a:t>
            </a:r>
            <a:r>
              <a:rPr lang="lv-LV" sz="3900" dirty="0">
                <a:latin typeface="Arial Black" panose="020B0A04020102020204" pitchFamily="34" charset="0"/>
              </a:rPr>
              <a:t>Debesīs bija tumši mākoņi, tad sāka snigt sniegs un lietus kopā. Laiks bija tik ….. !</a:t>
            </a:r>
          </a:p>
        </p:txBody>
      </p:sp>
    </p:spTree>
    <p:extLst>
      <p:ext uri="{BB962C8B-B14F-4D97-AF65-F5344CB8AC3E}">
        <p14:creationId xmlns:p14="http://schemas.microsoft.com/office/powerpoint/2010/main" val="29891015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181</TotalTime>
  <Words>541</Words>
  <Application>Microsoft Office PowerPoint</Application>
  <PresentationFormat>Widescreen</PresentationFormat>
  <Paragraphs>42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Arial Black</vt:lpstr>
      <vt:lpstr>Tw Cen MT</vt:lpstr>
      <vt:lpstr>Circuit</vt:lpstr>
      <vt:lpstr>Ievieto teikumos vārdus no vārdnīcas!</vt:lpstr>
      <vt:lpstr>Izmantotie vārdi un frāzes</vt:lpstr>
      <vt:lpstr>1. Izvēlies piemērotu apzīmējumu no vārdnīcas!</vt:lpstr>
      <vt:lpstr>2. Izvēlies piemērotu apzīmējumu no vārdnīcas!</vt:lpstr>
      <vt:lpstr>3. Izvēlies piemērotu apzīmējumu no vārdnīcas!</vt:lpstr>
      <vt:lpstr>4. Izvēlies piemērotu apzīmējumu no vārdnīcas!</vt:lpstr>
      <vt:lpstr>5. Izvēlies piemērotus apzīmējumu no vārdnīcas!</vt:lpstr>
      <vt:lpstr>6. Izvēlies piemērotu apzīmējumu no vārdnīcas!</vt:lpstr>
      <vt:lpstr>Ievieto teikumos vārdus no vārdnīcas!</vt:lpstr>
      <vt:lpstr> Debesīs bija tumši mākoņi, tad   sāka snigt sniegs un lietus   kopā. Laiks bija tik draņķīgs ! </vt:lpstr>
      <vt:lpstr>Okeāna visdziļākajos ūdeņos   peldēja milzīga haizivs. Tā   izskatījās kā briesmīgs … .</vt:lpstr>
      <vt:lpstr> Okeāna visdziļākajos ūdeņos   peldēja milzīga haizivs. Tā   izskatījās kā briesmīgs   nezvērs .</vt:lpstr>
      <vt:lpstr>Aivars visu vakaru mācījās likumus,   bet otrā rītā neko nevarēja … , viņš   domāja, ka ir … .</vt:lpstr>
      <vt:lpstr>Aivars visu vakaru mācījās likumus,   bet otrā rītā neko nevarēja   atminēties , viņš   domāja, ka ir nejēga .</vt:lpstr>
      <vt:lpstr> Dārta  piebēra tējai … cukuru, bet   tā bija par maz.</vt:lpstr>
      <vt:lpstr>Dārta  piebēra tējai drusku  cukuru,   bet tā bija par maz.</vt:lpstr>
      <vt:lpstr>Visi skolēni skatījās interesantu   komēdiju, daudzi … . </vt:lpstr>
      <vt:lpstr>Visi skolēni skatījās interesantu   komēdiju, daudzi   smējās pilnā kaklā . </vt:lpstr>
      <vt:lpstr>Dāvis pazaudēja savu jauno   telefonu, zēnam … .</vt:lpstr>
      <vt:lpstr>Dāvis pazaudēja savu jauno   telefonu, zēnam   asaras birst kā pupas .</vt:lpstr>
      <vt:lpstr>Pēkšņi atskanēja skaļš … :   «kurš … paņēma manu pildspalvu?»</vt:lpstr>
      <vt:lpstr>Pēkšņi atskanēja skaļš brēciens :   «kurš draņķis paņēma manu   pildspalvu?»</vt:lpstr>
      <vt:lpstr> Ģimene apmeklēja zooloģisko dārzu,   Mazajam brālim bija … par dažādiem   dzīvniekiem.</vt:lpstr>
      <vt:lpstr>Ģimene apmeklēja zooloģisko dārzu,   Mazajam brālim bija   virkne jautājumu  par dažādiem   dzīvniekiem.</vt:lpstr>
      <vt:lpstr>Jēkabam bija …, jo vecāki apsolīja   viņu ņemt līdzi ekskursijā uz   Vāciju.</vt:lpstr>
      <vt:lpstr>Jēkabam bija līksma sirds ,   jo vecāki apsolīja   viņu ņemt līdzi ekskursijā uz   Vāciju.</vt:lpstr>
      <vt:lpstr> Vecmāmiņa nekādi nevarēja …, kur   nolika savas brilles.</vt:lpstr>
      <vt:lpstr>Vecmāmiņa nekādi nevarēja   atminēties , kur   nolika savas brilles.</vt:lpstr>
      <vt:lpstr>  Mārim bija ... ... Par jauno mācību vielu matemātikā, viņš neno ..., tāpēc bija ... Bail, ka citi sāks ... .</vt:lpstr>
      <vt:lpstr> Mārim bija virkne jautājumu Par jauno mācību vielu matemātikā, viņš neko nejēdza, tāpēc bija drusku Bail, ka citi sāks zoboties .</vt:lpstr>
      <vt:lpstr>Paldies par darbiņu!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Ievieto teikumos vārdus no vārdnīcas!</dc:title>
  <dc:creator>Skolotaji</dc:creator>
  <cp:lastModifiedBy>USER</cp:lastModifiedBy>
  <cp:revision>22</cp:revision>
  <dcterms:created xsi:type="dcterms:W3CDTF">2019-02-18T09:01:22Z</dcterms:created>
  <dcterms:modified xsi:type="dcterms:W3CDTF">2020-03-05T10:43:46Z</dcterms:modified>
</cp:coreProperties>
</file>