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30"/>
  </p:notesMasterIdLst>
  <p:sldIdLst>
    <p:sldId id="256" r:id="rId2"/>
    <p:sldId id="258" r:id="rId3"/>
    <p:sldId id="257" r:id="rId4"/>
    <p:sldId id="259" r:id="rId5"/>
    <p:sldId id="268" r:id="rId6"/>
    <p:sldId id="269" r:id="rId7"/>
    <p:sldId id="260" r:id="rId8"/>
    <p:sldId id="261" r:id="rId9"/>
    <p:sldId id="279" r:id="rId10"/>
    <p:sldId id="280" r:id="rId11"/>
    <p:sldId id="281" r:id="rId12"/>
    <p:sldId id="282" r:id="rId13"/>
    <p:sldId id="283" r:id="rId14"/>
    <p:sldId id="284" r:id="rId15"/>
    <p:sldId id="262" r:id="rId16"/>
    <p:sldId id="265" r:id="rId17"/>
    <p:sldId id="266" r:id="rId18"/>
    <p:sldId id="267" r:id="rId19"/>
    <p:sldId id="270" r:id="rId20"/>
    <p:sldId id="271" r:id="rId21"/>
    <p:sldId id="273" r:id="rId22"/>
    <p:sldId id="277" r:id="rId23"/>
    <p:sldId id="272" r:id="rId24"/>
    <p:sldId id="274" r:id="rId25"/>
    <p:sldId id="275" r:id="rId26"/>
    <p:sldId id="276" r:id="rId27"/>
    <p:sldId id="286" r:id="rId28"/>
    <p:sldId id="285" r:id="rId2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73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B5DCE-7D66-4E29-BD86-BF33DAC31C12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720F8-221E-47CA-B30C-7E1876B8F64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293846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720F8-221E-47CA-B30C-7E1876B8F644}" type="slidenum">
              <a:rPr lang="lv-LV" smtClean="0"/>
              <a:pPr/>
              <a:t>1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564793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720F8-221E-47CA-B30C-7E1876B8F644}" type="slidenum">
              <a:rPr lang="lv-LV" smtClean="0"/>
              <a:pPr/>
              <a:t>28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28594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93321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27556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51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2309738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464217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3337721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192126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356735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74081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383991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27549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298483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42702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394231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205449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2157179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B020C-F350-47F3-B784-BD6C91105ABF}" type="datetimeFigureOut">
              <a:rPr lang="lv-LV" smtClean="0"/>
              <a:pPr/>
              <a:t>2019.02.07.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880C60B-844D-44F3-A5F1-4FB0B852518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379059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7630" y="2139257"/>
            <a:ext cx="7852229" cy="3053852"/>
          </a:xfrm>
        </p:spPr>
        <p:txBody>
          <a:bodyPr>
            <a:normAutofit fontScale="90000"/>
          </a:bodyPr>
          <a:lstStyle/>
          <a:p>
            <a:pPr algn="l"/>
            <a:r>
              <a:rPr lang="lv-LV" dirty="0"/>
              <a:t>Mākslu jomas priekšmetu iespējas bērnu ar garīgās attīstības traucējumiem personības attīstībā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5354" y="5312904"/>
            <a:ext cx="8331200" cy="1119116"/>
          </a:xfrm>
        </p:spPr>
        <p:txBody>
          <a:bodyPr>
            <a:normAutofit/>
          </a:bodyPr>
          <a:lstStyle/>
          <a:p>
            <a:pPr algn="r"/>
            <a:r>
              <a:rPr lang="lv-LV" dirty="0"/>
              <a:t>Līga Grāpēna</a:t>
            </a:r>
          </a:p>
          <a:p>
            <a:pPr algn="r"/>
            <a:r>
              <a:rPr lang="lv-LV" sz="1600" dirty="0"/>
              <a:t>Mg.paed., Mg.spec.paed., VGV-AC metodiķe</a:t>
            </a:r>
          </a:p>
          <a:p>
            <a:endParaRPr lang="lv-LV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733" y="414526"/>
            <a:ext cx="1622916" cy="159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41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72" y="381000"/>
            <a:ext cx="8596668" cy="1320800"/>
          </a:xfrm>
        </p:spPr>
        <p:txBody>
          <a:bodyPr/>
          <a:lstStyle/>
          <a:p>
            <a:r>
              <a:rPr lang="lv-LV" b="1" dirty="0"/>
              <a:t>Vizuāli plastiskās mākslas tehnikas</a:t>
            </a:r>
            <a:br>
              <a:rPr lang="lv-LV" b="1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64" y="1041400"/>
            <a:ext cx="3051704" cy="561293"/>
          </a:xfrm>
        </p:spPr>
        <p:txBody>
          <a:bodyPr>
            <a:normAutofit/>
          </a:bodyPr>
          <a:lstStyle/>
          <a:p>
            <a:pPr lvl="1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Aplicēšana</a:t>
            </a:r>
            <a:r>
              <a:rPr lang="lv-LV" sz="2400" dirty="0"/>
              <a:t> </a:t>
            </a:r>
          </a:p>
          <a:p>
            <a:pPr marL="457200" lvl="1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722" y="1852201"/>
            <a:ext cx="3077727" cy="201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5748" y="4185770"/>
            <a:ext cx="1949778" cy="246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2130" y="1701800"/>
            <a:ext cx="4626110" cy="234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02209" y="252021"/>
            <a:ext cx="2108921" cy="404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8933" y="3964104"/>
            <a:ext cx="2015835" cy="268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296001" y="4259593"/>
            <a:ext cx="2795732" cy="209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02209" y="4321588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8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72" y="381000"/>
            <a:ext cx="8596668" cy="1320800"/>
          </a:xfrm>
        </p:spPr>
        <p:txBody>
          <a:bodyPr/>
          <a:lstStyle/>
          <a:p>
            <a:r>
              <a:rPr lang="lv-LV" b="1" dirty="0"/>
              <a:t>Vizuāli plastiskās mākslas tehnikas</a:t>
            </a:r>
            <a:br>
              <a:rPr lang="lv-LV" b="1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00" y="1041400"/>
            <a:ext cx="8596668" cy="4225697"/>
          </a:xfrm>
        </p:spPr>
        <p:txBody>
          <a:bodyPr>
            <a:normAutofit/>
          </a:bodyPr>
          <a:lstStyle/>
          <a:p>
            <a:pPr lvl="1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Darbs ar dabas materiāliem</a:t>
            </a:r>
          </a:p>
          <a:p>
            <a:pPr marL="457200" lvl="1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1027" name="Picture 3" descr="F:\referatam 31.01.19\bilzas\20190130_082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0" y="-11430000"/>
            <a:ext cx="5064000" cy="3798000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177" y="1900238"/>
            <a:ext cx="4568935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014787" y="3883447"/>
            <a:ext cx="3148013" cy="21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Attēlu rezultāti vaicājumam “DARBS AR DABAS MATERIĀLIEM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" y="3871912"/>
            <a:ext cx="3284537" cy="2217409"/>
          </a:xfrm>
          <a:prstGeom prst="rect">
            <a:avLst/>
          </a:prstGeom>
          <a:noFill/>
        </p:spPr>
      </p:pic>
      <p:pic>
        <p:nvPicPr>
          <p:cNvPr id="6150" name="Picture 6" descr="Saistīts attē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2" y="2185988"/>
            <a:ext cx="2721098" cy="1528762"/>
          </a:xfrm>
          <a:prstGeom prst="rect">
            <a:avLst/>
          </a:prstGeom>
          <a:noFill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4964" y="3838508"/>
            <a:ext cx="2190750" cy="249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39126" y="1514475"/>
            <a:ext cx="329326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7573" y="3881436"/>
            <a:ext cx="1833563" cy="244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8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72" y="381000"/>
            <a:ext cx="8596668" cy="1320800"/>
          </a:xfrm>
        </p:spPr>
        <p:txBody>
          <a:bodyPr/>
          <a:lstStyle/>
          <a:p>
            <a:r>
              <a:rPr lang="lv-LV" b="1" dirty="0"/>
              <a:t>Vizuāli plastiskās mākslas tehnikas</a:t>
            </a:r>
            <a:br>
              <a:rPr lang="lv-LV" b="1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89" y="1092881"/>
            <a:ext cx="8596668" cy="661305"/>
          </a:xfrm>
        </p:spPr>
        <p:txBody>
          <a:bodyPr>
            <a:normAutofit/>
          </a:bodyPr>
          <a:lstStyle/>
          <a:p>
            <a:pPr lvl="1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Darbs ar audumiem un dažādām tekstīlijām</a:t>
            </a:r>
          </a:p>
          <a:p>
            <a:pPr marL="457200" lvl="1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1027" name="Picture 3" descr="F:\referatam 31.01.19\bilzas\20190130_082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0" y="-11430000"/>
            <a:ext cx="5064000" cy="3798000"/>
          </a:xfrm>
          <a:prstGeom prst="rect">
            <a:avLst/>
          </a:prstGeom>
          <a:noFill/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014" y="1943103"/>
            <a:ext cx="2355286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7107" y="2290340"/>
            <a:ext cx="25527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897" y="3814763"/>
            <a:ext cx="2103833" cy="280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9968" y="4296522"/>
            <a:ext cx="4158057" cy="23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84407" y="1526132"/>
            <a:ext cx="1998650" cy="266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27081" y="4405689"/>
            <a:ext cx="29146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5848351" y="1514475"/>
            <a:ext cx="23145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8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72" y="381000"/>
            <a:ext cx="8596668" cy="1320800"/>
          </a:xfrm>
        </p:spPr>
        <p:txBody>
          <a:bodyPr/>
          <a:lstStyle/>
          <a:p>
            <a:r>
              <a:rPr lang="lv-LV" b="1" dirty="0"/>
              <a:t>Vizuāli plastiskās mākslas tehnikas</a:t>
            </a:r>
            <a:br>
              <a:rPr lang="lv-LV" b="1" dirty="0"/>
            </a:br>
            <a:endParaRPr lang="lv-LV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58" y="992581"/>
            <a:ext cx="8596668" cy="661305"/>
          </a:xfrm>
        </p:spPr>
        <p:txBody>
          <a:bodyPr>
            <a:normAutofit/>
          </a:bodyPr>
          <a:lstStyle/>
          <a:p>
            <a:pPr lvl="1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Dažādu tehniku apvienošana</a:t>
            </a:r>
          </a:p>
          <a:p>
            <a:endParaRPr lang="lv-LV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272" y="1714411"/>
            <a:ext cx="3530313" cy="220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1585" y="4004367"/>
            <a:ext cx="2656226" cy="22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338" y="1709954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9353" y="4004367"/>
            <a:ext cx="3491345" cy="261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6505" y="1201232"/>
            <a:ext cx="2587796" cy="273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6682" y="4004584"/>
            <a:ext cx="3089132" cy="22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8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72" y="381000"/>
            <a:ext cx="8596668" cy="1320800"/>
          </a:xfrm>
        </p:spPr>
        <p:txBody>
          <a:bodyPr/>
          <a:lstStyle/>
          <a:p>
            <a:r>
              <a:rPr lang="lv-LV" b="1" dirty="0"/>
              <a:t>Vizuāli plastiskās mākslas tehnikas</a:t>
            </a:r>
            <a:br>
              <a:rPr lang="lv-LV" b="1" dirty="0"/>
            </a:br>
            <a:endParaRPr lang="lv-LV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446" y="945822"/>
            <a:ext cx="8596668" cy="661305"/>
          </a:xfrm>
        </p:spPr>
        <p:txBody>
          <a:bodyPr>
            <a:normAutofit/>
          </a:bodyPr>
          <a:lstStyle/>
          <a:p>
            <a:pPr lvl="1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Brīvs zīmējums skolas vidē</a:t>
            </a:r>
          </a:p>
          <a:p>
            <a:pPr marL="457200" lvl="1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548" y="1607127"/>
            <a:ext cx="7001164" cy="525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8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9272"/>
            <a:ext cx="8929914" cy="2240280"/>
          </a:xfrm>
        </p:spPr>
        <p:txBody>
          <a:bodyPr>
            <a:normAutofit fontScale="90000"/>
          </a:bodyPr>
          <a:lstStyle/>
          <a:p>
            <a:r>
              <a:rPr lang="lv-LV" sz="4000" b="1" dirty="0"/>
              <a:t>DRĀMA</a:t>
            </a:r>
            <a:r>
              <a:rPr lang="lv-LV" dirty="0"/>
              <a:t> </a:t>
            </a:r>
            <a:br>
              <a:rPr lang="lv-LV" dirty="0"/>
            </a:br>
            <a:r>
              <a:rPr lang="lv-LV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 daiļliteratūras  žanrs. </a:t>
            </a:r>
            <a:br>
              <a:rPr lang="lv-LV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Drāmā aplūkoti nozīmīgi sižeti , taču tie tuvināti reālajai īstenībai. Drāmā netiek tēloti asi kontrasti, izcili raksturi un bezizejas situācijas.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428" y="2847703"/>
            <a:ext cx="9554029" cy="3596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Mērķis</a:t>
            </a:r>
          </a:p>
          <a:p>
            <a:pPr lvl="1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mazināt saslimšanas, traucējuma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simptomus, uzmanību fokusēt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uz skolēna domāšanu, jūtām un uzvedību, dzīves veidu, kas ietekmē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attīstību;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personības izaugsme.</a:t>
            </a: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1968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Drāmas izvirzītie </a:t>
            </a:r>
            <a:r>
              <a:rPr lang="lv-LV" b="1" dirty="0" smtClean="0"/>
              <a:t>uzdevumi: 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0" y="1652589"/>
            <a:ext cx="7880631" cy="3880773"/>
          </a:xfrm>
        </p:spPr>
        <p:txBody>
          <a:bodyPr>
            <a:normAutofit/>
          </a:bodyPr>
          <a:lstStyle/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saskarsmes uzlabošana;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savas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uzvedības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regulēšana; 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pašsajūtas uzlabošana;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trauksmes mazināšana;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stājas regulēšana;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ritma attīstīšana;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sadarbības attīstīšana.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7331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5" y="435428"/>
            <a:ext cx="9337524" cy="1320800"/>
          </a:xfrm>
        </p:spPr>
        <p:txBody>
          <a:bodyPr>
            <a:noAutofit/>
          </a:bodyPr>
          <a:lstStyle/>
          <a:p>
            <a:r>
              <a:rPr lang="lv-LV" b="1" dirty="0"/>
              <a:t>Grūtības, ar ko saskaras drāmas </a:t>
            </a:r>
            <a:r>
              <a:rPr lang="lv-LV" b="1" dirty="0" smtClean="0"/>
              <a:t>pedagogs: </a:t>
            </a:r>
            <a:r>
              <a:rPr lang="lv-LV" b="1" dirty="0"/>
              <a:t/>
            </a:r>
            <a:br>
              <a:rPr lang="lv-LV" b="1" dirty="0"/>
            </a:b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27" y="1463903"/>
            <a:ext cx="7691945" cy="3880773"/>
          </a:xfrm>
        </p:spPr>
        <p:txBody>
          <a:bodyPr>
            <a:normAutofit/>
          </a:bodyPr>
          <a:lstStyle/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ognitīvi traucējumi;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nenoturīga uzmanība;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atmiņas traucējumi;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kustību traucējumi;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hiperaktivitāte;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disleksija;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nespēja reflektēt.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571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MŪZIKA</a:t>
            </a:r>
            <a:br>
              <a:rPr lang="lv-LV" b="1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5846"/>
            <a:ext cx="9192380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Mācību priekšmeta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mērķis: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veikt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domāšanas, valodas, kustību un sociālās uzvedības traucējumu korekciju un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kompensāciju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sekmēt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izglītojamo vispārējās un emocionālās veselības saglabāšanu un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nostiprināšanu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raisīt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prasmi klausīties, attīstīt domāšanu, uzlabot kustību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koordināciju;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stimulēt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komunikācijas prasmes un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pašvērtējumu; 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attīstīt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muzikālo gaumi.</a:t>
            </a:r>
          </a:p>
        </p:txBody>
      </p:sp>
    </p:spTree>
    <p:extLst>
      <p:ext uri="{BB962C8B-B14F-4D97-AF65-F5344CB8AC3E}">
        <p14:creationId xmlns="" xmlns:p14="http://schemas.microsoft.com/office/powerpoint/2010/main" val="33495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MŪZIKA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19200"/>
            <a:ext cx="8596668" cy="5384799"/>
          </a:xfrm>
        </p:spPr>
        <p:txBody>
          <a:bodyPr>
            <a:normAutofit fontScale="92500" lnSpcReduction="20000"/>
          </a:bodyPr>
          <a:lstStyle/>
          <a:p>
            <a:pPr marL="0" lvl="1" indent="0">
              <a:buNone/>
            </a:pPr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Mācību priekšmeta uzdevumi: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pilveidot mūzikas uztveri bērniem ar garīgās attīstības traucējumiem;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sekmēt ritma izjūtu, muzikālās dzirdes un dziesmu deklamēšanas/dziedāšanas kvalitātes attīstīšanos;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iegūt nepieciešamo pieredzi elementāru mūzikas instrumentu spēlēšanā;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attīstīt kustības mūzikas pavadījumā, līdzsvara un koordinācijas spējas;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stabilizēt emocijas;</a:t>
            </a:r>
          </a:p>
          <a:p>
            <a:pPr lvl="1"/>
            <a:r>
              <a:rPr lang="lv-LV" sz="3000" smtClean="0">
                <a:latin typeface="Arial" panose="020B0604020202020204" pitchFamily="34" charset="0"/>
                <a:cs typeface="Arial" panose="020B0604020202020204" pitchFamily="34" charset="0"/>
              </a:rPr>
              <a:t>izjust prieku par savu darbu stundā.</a:t>
            </a:r>
            <a:endParaRPr lang="lv-LV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6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Mākslu terapiju priekšvēsture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095" y="1640084"/>
            <a:ext cx="8596668" cy="3880773"/>
          </a:xfrm>
        </p:spPr>
        <p:txBody>
          <a:bodyPr>
            <a:normAutofit/>
          </a:bodyPr>
          <a:lstStyle/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18. gs. - Francijas revolūcija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19. gs. - attīstās psiholoģijas metodes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19. gs. -  Segēns  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19. gs. 60. g. -  Karls Rodžers 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19. un 20. gs. -  Jacob Levy Moreno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20. gs. -  Zigmunds  Freids un Karls Gustavs Jungs</a:t>
            </a:r>
          </a:p>
        </p:txBody>
      </p:sp>
    </p:spTree>
    <p:extLst>
      <p:ext uri="{BB962C8B-B14F-4D97-AF65-F5344CB8AC3E}">
        <p14:creationId xmlns="" xmlns:p14="http://schemas.microsoft.com/office/powerpoint/2010/main" val="19927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MŪZIKA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152" y="1623560"/>
            <a:ext cx="828703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Metodiskie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paņēmieni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Tiek attīstīta: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indent="-173038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mūzikas uztvere;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indent="-173038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ritms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un ritma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instrumentu spēle;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indent="-173038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orientēšanās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telpā un kustību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koordinācija;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indent="-173038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dziesmas,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rotaļas un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dejas;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indent="-173038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Izteiksmīga un ritmiska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runa.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74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362857"/>
            <a:ext cx="8698896" cy="1320800"/>
          </a:xfrm>
        </p:spPr>
        <p:txBody>
          <a:bodyPr>
            <a:noAutofit/>
          </a:bodyPr>
          <a:lstStyle/>
          <a:p>
            <a:r>
              <a:rPr lang="lv-LV" b="1" dirty="0"/>
              <a:t>Faktori, kas jāņem vērā speciālās skolas vidē:</a:t>
            </a:r>
            <a:br>
              <a:rPr lang="lv-LV" b="1" dirty="0"/>
            </a:b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930400"/>
            <a:ext cx="9250437" cy="3880773"/>
          </a:xfrm>
        </p:spPr>
        <p:txBody>
          <a:bodyPr>
            <a:normAutofit lnSpcReduction="10000"/>
          </a:bodyPr>
          <a:lstStyle/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Speciālās skolās mācās audzēkņi ar dažādām diagnozēm un dažādu veselības stāvokli.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Bieži mācību process tiek apgrūtināts ne tikai pamata diagnozes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dēļ.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ai ir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pievienojušās dažādas somatiskas saslimšanas,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neiropsiholoģiski un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uzvedības traucējumi.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Sākumskolas periodā sastopama sociālā ielaistība, vērojama vecāku nespēja tikt galā ar situāciju, kas izveidojusies bērna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veselības stāvokļa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dēļ.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8671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Ir jau visi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26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Ir jau visi mūsu bērni sanākuši te! (2x)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Rociņām - plaukš! plaukš! (plaukšķinām)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Kājiņām  - taukš! taukš! (dipinām)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Labrītiņu (labdieniņu) - jums, (sasveicinās ar kaimiņu)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Labrītiņu (labdieniņu) - jums! (sasveicinās ar citu kaimiņu</a:t>
            </a:r>
            <a:r>
              <a:rPr lang="lv-LV" sz="2400" dirty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2177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Plaukstu spēle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14" y="1375681"/>
            <a:ext cx="10323286" cy="5025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Klap – klap, čab – čab,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Klap – čab – labo,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Klap – klap, čab – čab,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Klap – čab – kreiso,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Klap – klap, čab – čab,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Klap – čab – labo, kreiso,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Klap – čab – stop!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Klap – sasit plaukstas, čab – piesit pie augšstilbiem, 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 - kreiso – sasit ar kaimiņu plaukstas, stop – piesit kāju.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628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P</a:t>
            </a:r>
            <a:r>
              <a:rPr lang="pl-PL" b="1" dirty="0"/>
              <a:t>ieci vēji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277" y="1463903"/>
            <a:ext cx="8596668" cy="42402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ieci vēji klauvē pie loga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Viens sauc – uū, uū, uū,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Otrs šņāc – šū, šū, šū,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Trešais un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ceturtais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, cik vien tiem spēka,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Lietus lāses pa palodzi mētā.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Piektais viegli, viegli,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aizdzen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mākoņus prom.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Saulīte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mostas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, stariņus sūta,</a:t>
            </a:r>
          </a:p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Pieci vēji paslēpjas gultā.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0896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52251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lv-LV" sz="4000" b="1" dirty="0"/>
              <a:t>Mucenieks </a:t>
            </a:r>
            <a:r>
              <a:rPr lang="lv-LV" dirty="0"/>
              <a:t/>
            </a:r>
            <a:br>
              <a:rPr lang="lv-LV" dirty="0"/>
            </a:br>
            <a:r>
              <a:rPr lang="lv-LV" sz="2000" dirty="0">
                <a:solidFill>
                  <a:schemeClr val="accent6">
                    <a:lumMod val="75000"/>
                  </a:schemeClr>
                </a:solidFill>
              </a:rPr>
              <a:t>latviešu tautas rotaļa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9486"/>
            <a:ext cx="10769599" cy="476068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Es esmu mucenieks, dam, dam, dam, dam, dam, dam, dam, dam,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Es esmu mucenieks dam, dam,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Es māku mucas stīpot,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Lielas mucas, mazas mucas,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Platas mucas, šauras mucas</a:t>
            </a:r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2x</a:t>
            </a: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Es esmu kurpnieks klipu-klap, klipu-klap...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Es esmu kurpnieks klipu-klap,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Es māku kurpes šūti.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Lielas kurpes, mazas kurpes,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Platas kurpes, šauras kurpes</a:t>
            </a:r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lv-LV" dirty="0"/>
          </a:p>
          <a:p>
            <a:pPr marL="0" indent="0">
              <a:lnSpc>
                <a:spcPct val="100000"/>
              </a:lnSpc>
              <a:buNone/>
            </a:pP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33199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371" y="978717"/>
            <a:ext cx="9341757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Es esmu skroders švīku-švāk...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Es esmu skroders švīku-švāk,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Es māku kleitas šūti.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Lielas kleitas, mazas kleitas,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Platas kleitas, šauras kleitas</a:t>
            </a:r>
            <a:r>
              <a:rPr lang="lv-LV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lv-LV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lv-LV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Es esmu melders urr-urr-urr...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Es esmu melders urr-urr-urr,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Es māku miltus malti.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Lieli maisi, mazi maisi,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1200" dirty="0">
                <a:latin typeface="Arial" panose="020B0604020202020204" pitchFamily="34" charset="0"/>
                <a:cs typeface="Arial" panose="020B0604020202020204" pitchFamily="34" charset="0"/>
              </a:rPr>
              <a:t>Plati maisi, šauri maisi</a:t>
            </a:r>
            <a:r>
              <a:rPr lang="lv-LV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.  2x</a:t>
            </a:r>
            <a:endParaRPr lang="lv-LV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70472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05" y="825276"/>
            <a:ext cx="8596668" cy="228078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5100" dirty="0">
                <a:latin typeface="Arial" panose="020B0604020202020204" pitchFamily="34" charset="0"/>
                <a:cs typeface="Arial" panose="020B0604020202020204" pitchFamily="34" charset="0"/>
              </a:rPr>
              <a:t>Es esmu maiznieks piču-pač, piču-pač...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5100" dirty="0">
                <a:latin typeface="Arial" panose="020B0604020202020204" pitchFamily="34" charset="0"/>
                <a:cs typeface="Arial" panose="020B0604020202020204" pitchFamily="34" charset="0"/>
              </a:rPr>
              <a:t>Es esmu maiznieks piču-pač,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5100" dirty="0">
                <a:latin typeface="Arial" panose="020B0604020202020204" pitchFamily="34" charset="0"/>
                <a:cs typeface="Arial" panose="020B0604020202020204" pitchFamily="34" charset="0"/>
              </a:rPr>
              <a:t>Es māku maizi cepti.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5100" dirty="0">
                <a:latin typeface="Arial" panose="020B0604020202020204" pitchFamily="34" charset="0"/>
                <a:cs typeface="Arial" panose="020B0604020202020204" pitchFamily="34" charset="0"/>
              </a:rPr>
              <a:t>Lieli klaipi, mazi klaipi,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5100" dirty="0">
                <a:latin typeface="Arial" panose="020B0604020202020204" pitchFamily="34" charset="0"/>
                <a:cs typeface="Arial" panose="020B0604020202020204" pitchFamily="34" charset="0"/>
              </a:rPr>
              <a:t>Plati klaipi, šauri klaipi</a:t>
            </a:r>
            <a:r>
              <a:rPr lang="lv-LV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v-LV" sz="5100" dirty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lv-LV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4094083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607" y="4721759"/>
            <a:ext cx="5685676" cy="775855"/>
          </a:xfrm>
        </p:spPr>
        <p:txBody>
          <a:bodyPr>
            <a:noAutofit/>
          </a:bodyPr>
          <a:lstStyle/>
          <a:p>
            <a:r>
              <a:rPr lang="lv-LV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PALDIES!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4000" b="1" dirty="0"/>
              <a:t>Diagnozes, ar kurām visbiežāk saskaras speciālo skolu pārstāvji un speciālajās skolās praktizējošie</a:t>
            </a:r>
            <a:r>
              <a:rPr lang="lv-LV" dirty="0"/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276" y="2625046"/>
            <a:ext cx="8596668" cy="3880773"/>
          </a:xfrm>
        </p:spPr>
        <p:txBody>
          <a:bodyPr/>
          <a:lstStyle/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Garīgās attīstības traucējumi;  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Autisms, autiskā spektra traucējumi;  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Dauna sindroms; 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Kustību, redzes un dzirdes traucējumi;  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Šizofrēnija; 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UDS un UHDS.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41062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304801"/>
            <a:ext cx="8596668" cy="1320800"/>
          </a:xfrm>
        </p:spPr>
        <p:txBody>
          <a:bodyPr/>
          <a:lstStyle/>
          <a:p>
            <a:r>
              <a:rPr lang="lv-LV" b="1" dirty="0"/>
              <a:t>Mākslas joma izglītībā 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63" y="1074058"/>
            <a:ext cx="10876038" cy="5283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Mākslas jomas mācību priekšmeti:</a:t>
            </a:r>
          </a:p>
          <a:p>
            <a:pPr lvl="1"/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Vizuālā māksla;</a:t>
            </a:r>
          </a:p>
          <a:p>
            <a:pPr lvl="1"/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Latviešu valoda, literatūra;</a:t>
            </a:r>
          </a:p>
          <a:p>
            <a:pPr lvl="1"/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Mūzika. </a:t>
            </a:r>
          </a:p>
          <a:p>
            <a:pPr marL="457200" lvl="1" indent="0">
              <a:buNone/>
            </a:pP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Speciālās pamatizglītības programmas izglītojamiem ar garīgās attīstības traucējumiem </a:t>
            </a:r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paraugs</a:t>
            </a:r>
          </a:p>
          <a:p>
            <a:pPr marL="457200" lvl="1" indent="0">
              <a:buNone/>
            </a:pP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(izglītības programmas kods 21015811, 21015821)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Speciālās 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pamatizglītības programmas izglītojamiem ar smagiem garīgās attīstības traucējumiem vai vairākiem smagiem attīstības traucējumiem paraugs </a:t>
            </a:r>
          </a:p>
          <a:p>
            <a:pPr marL="457200" lvl="1" indent="0">
              <a:buNone/>
            </a:pPr>
            <a:r>
              <a:rPr lang="lv-LV" sz="2600" dirty="0">
                <a:latin typeface="Arial" panose="020B0604020202020204" pitchFamily="34" charset="0"/>
                <a:cs typeface="Arial" panose="020B0604020202020204" pitchFamily="34" charset="0"/>
              </a:rPr>
              <a:t>(izglītības programmas kods 21015911, 21015921)</a:t>
            </a:r>
          </a:p>
          <a:p>
            <a:pPr lvl="1"/>
            <a:endParaRPr lang="lv-LV" sz="3600" dirty="0"/>
          </a:p>
        </p:txBody>
      </p:sp>
    </p:spTree>
    <p:extLst>
      <p:ext uri="{BB962C8B-B14F-4D97-AF65-F5344CB8AC3E}">
        <p14:creationId xmlns="" xmlns:p14="http://schemas.microsoft.com/office/powerpoint/2010/main" val="16064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VIZUĀLĀ MĀKSLA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656" y="1270000"/>
            <a:ext cx="9887857" cy="4351338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Mācību priekšmeta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mērķis: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pilnveidot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izglītojamā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emocionālo un intelektuālo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attīstību;</a:t>
            </a:r>
          </a:p>
          <a:p>
            <a:pPr marL="342900" lvl="1" indent="-342900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pilnveidot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un attīstīt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radošās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spējas, interesi par mākslu un radīt priekšnoteikumus mākslinieciskās un radošās darbības pieredzes daudzveidīgai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izmantošanai;</a:t>
            </a:r>
          </a:p>
          <a:p>
            <a:pPr marL="342900" lvl="1" indent="-342900"/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sajūtu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un valodas pieredzes precizēšana, paplašināšana un sistematizēšana; </a:t>
            </a:r>
          </a:p>
          <a:p>
            <a:pPr marL="342900" lvl="1" indent="-342900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traucējumu novēršana emocionālajā, gribas un sociālās uzvedības motivācijas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sfērā.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29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95086"/>
            <a:ext cx="8596668" cy="921656"/>
          </a:xfrm>
        </p:spPr>
        <p:txBody>
          <a:bodyPr>
            <a:normAutofit/>
          </a:bodyPr>
          <a:lstStyle/>
          <a:p>
            <a:r>
              <a:rPr lang="lv-LV" b="1" dirty="0"/>
              <a:t>VIZUĀLĀ MĀKSLA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9484"/>
            <a:ext cx="9743923" cy="4724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Mācību priekšmeta uzdevumi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radīt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iespēju izglītojamajam: 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apgūt vizuālos izteiksmes līdzekļus un to īpašības mākslas darbos;</a:t>
            </a:r>
          </a:p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apgūt raksturīgākos mākslas veidus, žanrus, tehnikas un sekmēt izpratni par mākslas darba tapšanas procesu;</a:t>
            </a: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izmantot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dažādas vizuālās mākslas tehnikas un materiālus savos radošajos darbos;</a:t>
            </a:r>
          </a:p>
          <a:p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novērtēt </a:t>
            </a: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savu un citu izglītojamo radošo </a:t>
            </a:r>
            <a:r>
              <a:rPr 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darbu.</a:t>
            </a: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96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Vizuāli plastiskās mākslas </a:t>
            </a:r>
            <a:r>
              <a:rPr lang="lv-LV" b="1" dirty="0" smtClean="0"/>
              <a:t>metodes: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4572"/>
            <a:ext cx="10515600" cy="4739141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radošs 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individuālais </a:t>
            </a:r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darbs, 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radošs darbs grupā; 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stāstījums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; stāsta sacerēšana, komentārs par darbu; diskusija; 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spēle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pētījums, projekts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mācību 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ekskursija; 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eksperiments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pāru 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darbs vienā </a:t>
            </a:r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lapā;</a:t>
            </a: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katra </a:t>
            </a:r>
            <a:r>
              <a:rPr lang="lv-LV" sz="3300" dirty="0">
                <a:latin typeface="Arial" panose="020B0604020202020204" pitchFamily="34" charset="0"/>
                <a:cs typeface="Arial" panose="020B0604020202020204" pitchFamily="34" charset="0"/>
              </a:rPr>
              <a:t>atsevišķi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 zīmēto krāso </a:t>
            </a:r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visi;</a:t>
            </a: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darba 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pašvērtējums, klasesbiedru, skolotāja novērtējums.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3930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72" y="381000"/>
            <a:ext cx="8596668" cy="1320800"/>
          </a:xfrm>
        </p:spPr>
        <p:txBody>
          <a:bodyPr/>
          <a:lstStyle/>
          <a:p>
            <a:r>
              <a:rPr lang="lv-LV" b="1" dirty="0"/>
              <a:t>Vizuāli plastiskās mākslas tehnikas</a:t>
            </a:r>
            <a:br>
              <a:rPr lang="lv-LV" b="1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5" y="1111809"/>
            <a:ext cx="8596668" cy="4225697"/>
          </a:xfrm>
        </p:spPr>
        <p:txBody>
          <a:bodyPr>
            <a:normAutofit/>
          </a:bodyPr>
          <a:lstStyle/>
          <a:p>
            <a:pPr lvl="1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Krāsošana, zīmēšana, gleznošana</a:t>
            </a:r>
          </a:p>
          <a:p>
            <a:pPr marL="457200" lvl="1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1027" name="Picture 3" descr="F:\referatam 31.01.19\bilzas\20190130_082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0" y="-11430000"/>
            <a:ext cx="5064000" cy="3798000"/>
          </a:xfrm>
          <a:prstGeom prst="rect">
            <a:avLst/>
          </a:prstGeom>
          <a:noFill/>
        </p:spPr>
      </p:pic>
      <p:pic>
        <p:nvPicPr>
          <p:cNvPr id="1028" name="Picture 4" descr="F:\referatam 31.01.19\bilzas\20190130_082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1618" y="1107591"/>
            <a:ext cx="2647945" cy="1985959"/>
          </a:xfrm>
          <a:prstGeom prst="rect">
            <a:avLst/>
          </a:prstGeom>
          <a:noFill/>
        </p:spPr>
      </p:pic>
      <p:pic>
        <p:nvPicPr>
          <p:cNvPr id="1029" name="Picture 5" descr="F:\referatam 31.01.19\bilzas\20190130_082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19588" y="3020650"/>
            <a:ext cx="3162300" cy="2371725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67033" y="4206513"/>
            <a:ext cx="2733679" cy="215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9636" y="3458955"/>
            <a:ext cx="2028827" cy="288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704120" y="3768709"/>
            <a:ext cx="2860532" cy="224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349464" y="1665374"/>
            <a:ext cx="1968818" cy="272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8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4" y="292338"/>
            <a:ext cx="8596668" cy="1320800"/>
          </a:xfrm>
        </p:spPr>
        <p:txBody>
          <a:bodyPr/>
          <a:lstStyle/>
          <a:p>
            <a:r>
              <a:rPr lang="lv-LV" b="1" dirty="0"/>
              <a:t>Vizuāli plastiskās mākslas tehnikas</a:t>
            </a:r>
            <a:br>
              <a:rPr lang="lv-LV" b="1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738"/>
            <a:ext cx="8596668" cy="4225697"/>
          </a:xfrm>
        </p:spPr>
        <p:txBody>
          <a:bodyPr>
            <a:normAutofit/>
          </a:bodyPr>
          <a:lstStyle/>
          <a:p>
            <a:pPr lvl="1"/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Veidošana</a:t>
            </a:r>
          </a:p>
          <a:p>
            <a:pPr marL="457200" lvl="1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1027" name="Picture 3" descr="F:\referatam 31.01.19\bilzas\20190130_082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0" y="-11430000"/>
            <a:ext cx="5064000" cy="379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07967"/>
            <a:ext cx="2619375" cy="198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3752224"/>
            <a:ext cx="18954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3724" y="1841623"/>
            <a:ext cx="24098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4080" y="3817663"/>
            <a:ext cx="3197414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1281" y="1374615"/>
            <a:ext cx="3052762" cy="202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https://i.freko.lv/21048-500x500_w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3724" y="4511569"/>
            <a:ext cx="3316112" cy="1790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8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1048</TotalTime>
  <Words>958</Words>
  <Application>Microsoft Office PowerPoint</Application>
  <PresentationFormat>Custom</PresentationFormat>
  <Paragraphs>167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Facet</vt:lpstr>
      <vt:lpstr>Mākslu jomas priekšmetu iespējas bērnu ar garīgās attīstības traucējumiem personības attīstībā</vt:lpstr>
      <vt:lpstr>Mākslu terapiju priekšvēsture</vt:lpstr>
      <vt:lpstr>Diagnozes, ar kurām visbiežāk saskaras speciālo skolu pārstāvji un speciālajās skolās praktizējošie: </vt:lpstr>
      <vt:lpstr>Mākslas joma izglītībā </vt:lpstr>
      <vt:lpstr>VIZUĀLĀ MĀKSLA</vt:lpstr>
      <vt:lpstr>VIZUĀLĀ MĀKSLA</vt:lpstr>
      <vt:lpstr>Vizuāli plastiskās mākslas metodes: </vt:lpstr>
      <vt:lpstr>Vizuāli plastiskās mākslas tehnikas </vt:lpstr>
      <vt:lpstr>Vizuāli plastiskās mākslas tehnikas </vt:lpstr>
      <vt:lpstr>Vizuāli plastiskās mākslas tehnikas </vt:lpstr>
      <vt:lpstr>Vizuāli plastiskās mākslas tehnikas </vt:lpstr>
      <vt:lpstr>Vizuāli plastiskās mākslas tehnikas </vt:lpstr>
      <vt:lpstr>Vizuāli plastiskās mākslas tehnikas </vt:lpstr>
      <vt:lpstr>Vizuāli plastiskās mākslas tehnikas </vt:lpstr>
      <vt:lpstr>DRĀMA  ir daiļliteratūras  žanrs.  Drāmā aplūkoti nozīmīgi sižeti , taču tie tuvināti reālajai īstenībai. Drāmā netiek tēloti asi kontrasti, izcili raksturi un bezizejas situācijas.</vt:lpstr>
      <vt:lpstr>Drāmas izvirzītie uzdevumi: </vt:lpstr>
      <vt:lpstr>Grūtības, ar ko saskaras drāmas pedagogs:  </vt:lpstr>
      <vt:lpstr>MŪZIKA </vt:lpstr>
      <vt:lpstr>MŪZIKA</vt:lpstr>
      <vt:lpstr>MŪZIKA</vt:lpstr>
      <vt:lpstr>Faktori, kas jāņem vērā speciālās skolas vidē: </vt:lpstr>
      <vt:lpstr>Ir jau visi</vt:lpstr>
      <vt:lpstr>Plaukstu spēle</vt:lpstr>
      <vt:lpstr>Pieci vēji</vt:lpstr>
      <vt:lpstr>Mucenieks  latviešu tautas rotaļa </vt:lpstr>
      <vt:lpstr>Slide 26</vt:lpstr>
      <vt:lpstr>Slide 27</vt:lpstr>
      <vt:lpstr>PALDIES!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Mākslu jomas priekšmetu iespējas bērnu ar garīgās attīstības traucējumiem personības attīstībā</dc:title>
  <dc:creator>ligagrapena@skolotajs.lv</dc:creator>
  <cp:lastModifiedBy>Liga Grapena</cp:lastModifiedBy>
  <cp:revision>57</cp:revision>
  <dcterms:created xsi:type="dcterms:W3CDTF">2019-01-23T14:54:26Z</dcterms:created>
  <dcterms:modified xsi:type="dcterms:W3CDTF">2019-02-07T12:26:18Z</dcterms:modified>
</cp:coreProperties>
</file>